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58" r:id="rId2"/>
    <p:sldId id="499" r:id="rId3"/>
    <p:sldId id="495" r:id="rId4"/>
    <p:sldId id="383" r:id="rId5"/>
    <p:sldId id="378" r:id="rId6"/>
    <p:sldId id="494" r:id="rId7"/>
    <p:sldId id="258" r:id="rId8"/>
    <p:sldId id="343" r:id="rId9"/>
    <p:sldId id="538" r:id="rId10"/>
    <p:sldId id="497" r:id="rId11"/>
    <p:sldId id="432" r:id="rId12"/>
    <p:sldId id="396" r:id="rId13"/>
    <p:sldId id="438" r:id="rId14"/>
    <p:sldId id="325" r:id="rId15"/>
    <p:sldId id="263" r:id="rId16"/>
    <p:sldId id="363" r:id="rId17"/>
    <p:sldId id="364" r:id="rId18"/>
    <p:sldId id="431" r:id="rId19"/>
    <p:sldId id="439" r:id="rId20"/>
    <p:sldId id="267" r:id="rId21"/>
    <p:sldId id="501" r:id="rId22"/>
    <p:sldId id="264" r:id="rId23"/>
    <p:sldId id="440" r:id="rId24"/>
    <p:sldId id="262" r:id="rId25"/>
    <p:sldId id="483" r:id="rId26"/>
    <p:sldId id="502" r:id="rId27"/>
    <p:sldId id="368" r:id="rId28"/>
    <p:sldId id="291" r:id="rId29"/>
    <p:sldId id="452" r:id="rId30"/>
    <p:sldId id="352" r:id="rId31"/>
    <p:sldId id="552" r:id="rId32"/>
    <p:sldId id="418" r:id="rId33"/>
    <p:sldId id="453" r:id="rId34"/>
    <p:sldId id="351" r:id="rId35"/>
    <p:sldId id="355" r:id="rId36"/>
    <p:sldId id="354" r:id="rId37"/>
    <p:sldId id="274" r:id="rId38"/>
    <p:sldId id="376" r:id="rId39"/>
    <p:sldId id="498" r:id="rId40"/>
    <p:sldId id="356" r:id="rId41"/>
    <p:sldId id="359" r:id="rId42"/>
    <p:sldId id="479" r:id="rId43"/>
    <p:sldId id="357" r:id="rId44"/>
  </p:sldIdLst>
  <p:sldSz cx="9591675" cy="54038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2">
          <p15:clr>
            <a:srgbClr val="A4A3A4"/>
          </p15:clr>
        </p15:guide>
        <p15:guide id="2" pos="30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7B00"/>
    <a:srgbClr val="F06B00"/>
    <a:srgbClr val="FF9300"/>
    <a:srgbClr val="FF8100"/>
    <a:srgbClr val="FF4C01"/>
    <a:srgbClr val="FD835A"/>
    <a:srgbClr val="EC7A54"/>
    <a:srgbClr val="FE764D"/>
    <a:srgbClr val="D17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45" autoAdjust="0"/>
    <p:restoredTop sz="94144"/>
  </p:normalViewPr>
  <p:slideViewPr>
    <p:cSldViewPr snapToGrid="0" snapToObjects="1">
      <p:cViewPr varScale="1">
        <p:scale>
          <a:sx n="136" d="100"/>
          <a:sy n="136" d="100"/>
        </p:scale>
        <p:origin x="200" y="216"/>
      </p:cViewPr>
      <p:guideLst>
        <p:guide orient="horz" pos="1702"/>
        <p:guide pos="30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6C2C4-32E0-AE43-921B-4677B011DB09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4B032-BE53-574D-B52C-3415842D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9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9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8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types of medical</a:t>
            </a:r>
            <a:r>
              <a:rPr lang="en-US" baseline="0" dirty="0"/>
              <a:t> assessments:</a:t>
            </a:r>
          </a:p>
          <a:p>
            <a:r>
              <a:rPr lang="en-US" baseline="0" dirty="0"/>
              <a:t>Job Demands Analysis</a:t>
            </a:r>
          </a:p>
          <a:p>
            <a:r>
              <a:rPr lang="en-US" baseline="0" dirty="0"/>
              <a:t>Cost of Future Care Assessment</a:t>
            </a:r>
          </a:p>
          <a:p>
            <a:r>
              <a:rPr lang="en-US" baseline="0" dirty="0"/>
              <a:t>Neuropsychological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types of medical</a:t>
            </a:r>
            <a:r>
              <a:rPr lang="en-US" baseline="0" dirty="0"/>
              <a:t> assessments:</a:t>
            </a:r>
          </a:p>
          <a:p>
            <a:r>
              <a:rPr lang="en-US" baseline="0" dirty="0"/>
              <a:t>Job Demands Analysis</a:t>
            </a:r>
          </a:p>
          <a:p>
            <a:r>
              <a:rPr lang="en-US" baseline="0" dirty="0"/>
              <a:t>Cost of Future Care Assessment</a:t>
            </a:r>
          </a:p>
          <a:p>
            <a:r>
              <a:rPr lang="en-US" baseline="0" dirty="0"/>
              <a:t>Neuropsychological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9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types of medical</a:t>
            </a:r>
            <a:r>
              <a:rPr lang="en-US" baseline="0" dirty="0"/>
              <a:t> assessments:</a:t>
            </a:r>
          </a:p>
          <a:p>
            <a:r>
              <a:rPr lang="en-US" baseline="0" dirty="0"/>
              <a:t>Job Demands Analysis</a:t>
            </a:r>
          </a:p>
          <a:p>
            <a:r>
              <a:rPr lang="en-US" baseline="0" dirty="0"/>
              <a:t>Cost of Future Care Assessment</a:t>
            </a:r>
          </a:p>
          <a:p>
            <a:r>
              <a:rPr lang="en-US" baseline="0" dirty="0"/>
              <a:t>Neuropsychological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65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44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6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4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25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27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76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43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8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Canada now</a:t>
            </a:r>
            <a:r>
              <a:rPr lang="en-US" baseline="0" dirty="0"/>
              <a:t> has the highest per capita narcotic use in the world --- higher than the US!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8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71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6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3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95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5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86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88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7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29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7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37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376" y="1678701"/>
            <a:ext cx="8152924" cy="1158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8751" y="3062182"/>
            <a:ext cx="6714173" cy="13809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6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35" y="170121"/>
            <a:ext cx="2263035" cy="363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02" y="170121"/>
            <a:ext cx="6632577" cy="363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676" y="3472478"/>
            <a:ext cx="8152924" cy="10732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76" y="2290382"/>
            <a:ext cx="8152924" cy="118209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5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01" y="993212"/>
            <a:ext cx="4447807" cy="28107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0565" y="993212"/>
            <a:ext cx="4447806" cy="28107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7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84" y="216404"/>
            <a:ext cx="8632508" cy="9006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588" y="1209614"/>
            <a:ext cx="4237989" cy="504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588" y="1713725"/>
            <a:ext cx="4237989" cy="31134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2439" y="1209614"/>
            <a:ext cx="4239654" cy="504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2439" y="1713725"/>
            <a:ext cx="4239654" cy="31134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88" y="215153"/>
            <a:ext cx="3155595" cy="915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078" y="215155"/>
            <a:ext cx="5362013" cy="4612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588" y="1130808"/>
            <a:ext cx="3155595" cy="36963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9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035" y="3782699"/>
            <a:ext cx="5755005" cy="4465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0035" y="482844"/>
            <a:ext cx="5755005" cy="3242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0035" y="4229268"/>
            <a:ext cx="5755005" cy="6342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1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584" y="216404"/>
            <a:ext cx="8632508" cy="900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584" y="1260903"/>
            <a:ext cx="8632508" cy="3566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584" y="5008573"/>
            <a:ext cx="2238058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67FB-85F9-9E42-928C-8184DE8434A7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7156" y="5008573"/>
            <a:ext cx="3037364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4034" y="5008573"/>
            <a:ext cx="2238058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57B54-FB09-C240-9F77-614BC311C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AMESRETINA/Documents/17-077%20WMA%20GENERAL%20OVERVIEW%20BROCH/WMA%20FINAL%20FILES/WMA%20ACTIVE%20INTERVEN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hodkinson@westernmedical.c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Aanimation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8317"/>
            <a:ext cx="9403033" cy="5403850"/>
          </a:xfrm>
          <a:prstGeom prst="rect">
            <a:avLst/>
          </a:prstGeom>
        </p:spPr>
      </p:pic>
      <p:pic>
        <p:nvPicPr>
          <p:cNvPr id="5" name="Picture 2" descr="http://westernmedical.ca/Portals/_default/Skins/WesternMedical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09" y="4801292"/>
            <a:ext cx="1850009" cy="4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7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367" y="1614234"/>
            <a:ext cx="8639669" cy="2867621"/>
          </a:xfrm>
        </p:spPr>
        <p:txBody>
          <a:bodyPr>
            <a:normAutofit fontScale="90000"/>
          </a:bodyPr>
          <a:lstStyle/>
          <a:p>
            <a:r>
              <a:rPr lang="en-US" sz="4000" i="1" dirty="0"/>
              <a:t>“More important than the quest for certainty </a:t>
            </a:r>
            <a:br>
              <a:rPr lang="en-US" sz="4000" i="1" dirty="0"/>
            </a:br>
            <a:r>
              <a:rPr lang="en-US" sz="4000" i="1" dirty="0"/>
              <a:t>is the quest for clarity.”</a:t>
            </a:r>
            <a:br>
              <a:rPr lang="en-US" sz="4000" dirty="0"/>
            </a:br>
            <a:br>
              <a:rPr lang="en-US" sz="4000" dirty="0"/>
            </a:br>
            <a:r>
              <a:rPr lang="en-CA" sz="2700" b="1" i="1" dirty="0">
                <a:solidFill>
                  <a:srgbClr val="F06B00"/>
                </a:solidFill>
              </a:rPr>
              <a:t>François Gautier</a:t>
            </a:r>
            <a:br>
              <a:rPr lang="en-US" sz="3100" b="1" i="1" dirty="0">
                <a:solidFill>
                  <a:srgbClr val="F06B00"/>
                </a:solidFill>
              </a:rPr>
            </a:br>
            <a:br>
              <a:rPr lang="en-US" sz="2200" b="1" i="1" dirty="0">
                <a:solidFill>
                  <a:srgbClr val="F06B00"/>
                </a:solidFill>
              </a:rPr>
            </a:br>
            <a:endParaRPr lang="en-US" sz="2200" b="1" i="1" dirty="0">
              <a:solidFill>
                <a:srgbClr val="F06B00"/>
              </a:solidFill>
              <a:effectLst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32" y="615407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6B00"/>
                </a:solidFill>
                <a:latin typeface="Cera GR Black"/>
              </a:rPr>
              <a:t>RTW:</a:t>
            </a:r>
            <a:r>
              <a:rPr lang="en-US" dirty="0">
                <a:latin typeface="Cera GR Black"/>
              </a:rPr>
              <a:t> Option </a:t>
            </a:r>
            <a:r>
              <a:rPr lang="en-US" sz="3600" dirty="0">
                <a:latin typeface="Cera GR Black"/>
              </a:rPr>
              <a:t>#1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51932" y="1773732"/>
            <a:ext cx="8290899" cy="329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charset="2"/>
              <a:buChar char="q"/>
            </a:pPr>
            <a:r>
              <a:rPr lang="en-US" sz="2400" b="1" dirty="0">
                <a:solidFill>
                  <a:srgbClr val="F57B00"/>
                </a:solidFill>
              </a:rPr>
              <a:t>Accept the Family Physician (GP) disability note at face-value</a:t>
            </a:r>
          </a:p>
          <a:p>
            <a:pPr marL="800100" lvl="1" indent="-342900" algn="l">
              <a:lnSpc>
                <a:spcPct val="110000"/>
              </a:lnSpc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s it plausible?</a:t>
            </a:r>
          </a:p>
          <a:p>
            <a:pPr marL="800100" lvl="1" indent="-342900" algn="l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Is there an evidence-based program for RTW?</a:t>
            </a:r>
          </a:p>
          <a:p>
            <a:pPr marL="800100" lvl="1" indent="-342900" algn="l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When contemplating RTW ask the GP: </a:t>
            </a:r>
          </a:p>
          <a:p>
            <a:pPr marL="1257300" lvl="2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</a:rPr>
              <a:t>Restrictions/limitations?</a:t>
            </a:r>
          </a:p>
          <a:p>
            <a:pPr marL="1257300" lvl="2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</a:rPr>
              <a:t>Is it safe?</a:t>
            </a:r>
          </a:p>
          <a:p>
            <a:pPr marL="800100" lvl="1" indent="-342900" algn="l">
              <a:lnSpc>
                <a:spcPct val="150000"/>
              </a:lnSpc>
              <a:buFont typeface="Wingdings" charset="2"/>
              <a:buChar char="§"/>
            </a:pPr>
            <a:endParaRPr lang="en-US" sz="1100" dirty="0">
              <a:solidFill>
                <a:srgbClr val="000000"/>
              </a:solidFill>
            </a:endParaRPr>
          </a:p>
          <a:p>
            <a:pPr marL="800100" lvl="1" indent="-342900" algn="l">
              <a:buFont typeface="Wingdings" charset="2"/>
              <a:buChar char="Ø"/>
            </a:pPr>
            <a:endParaRPr lang="en-US" sz="15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392812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B0497D-95AD-EB4D-928F-927C1F7E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27" y="0"/>
            <a:ext cx="5207021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902" y="676415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6B00"/>
                </a:solidFill>
                <a:latin typeface="Cera GR Black"/>
              </a:rPr>
              <a:t>RTW:</a:t>
            </a:r>
            <a:r>
              <a:rPr lang="en-US" dirty="0">
                <a:solidFill>
                  <a:srgbClr val="F06B00"/>
                </a:solidFill>
                <a:latin typeface="Cera GR Black"/>
              </a:rPr>
              <a:t> </a:t>
            </a:r>
            <a:r>
              <a:rPr lang="en-US" dirty="0">
                <a:latin typeface="Cera GR Black"/>
              </a:rPr>
              <a:t>Options </a:t>
            </a:r>
            <a:r>
              <a:rPr lang="en-US" sz="3600" dirty="0">
                <a:latin typeface="Cera GR Black"/>
              </a:rPr>
              <a:t>#2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09442" y="1834740"/>
            <a:ext cx="7644384" cy="3418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Wait for referral to specialist in the </a:t>
            </a:r>
            <a:r>
              <a:rPr lang="en-US" sz="2400" dirty="0">
                <a:solidFill>
                  <a:srgbClr val="F06B00"/>
                </a:solidFill>
              </a:rPr>
              <a:t>Public </a:t>
            </a:r>
            <a:r>
              <a:rPr lang="en-US" sz="2400" dirty="0">
                <a:solidFill>
                  <a:srgbClr val="000000"/>
                </a:solidFill>
              </a:rPr>
              <a:t>health system</a:t>
            </a:r>
          </a:p>
          <a:p>
            <a:pPr marL="342900" indent="-342900" algn="l">
              <a:lnSpc>
                <a:spcPct val="20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F06B00"/>
                </a:solidFill>
              </a:rPr>
              <a:t>Private </a:t>
            </a:r>
            <a:r>
              <a:rPr lang="en-US" sz="2400" dirty="0">
                <a:solidFill>
                  <a:srgbClr val="000000"/>
                </a:solidFill>
              </a:rPr>
              <a:t>health system; but how do you access?</a:t>
            </a:r>
          </a:p>
          <a:p>
            <a:pPr marL="342900" indent="-342900" algn="l">
              <a:lnSpc>
                <a:spcPct val="20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Offload to </a:t>
            </a:r>
            <a:r>
              <a:rPr lang="en-US" sz="2400" dirty="0">
                <a:solidFill>
                  <a:schemeClr val="tx1"/>
                </a:solidFill>
              </a:rPr>
              <a:t>‘case monitoring’ </a:t>
            </a:r>
            <a:r>
              <a:rPr lang="en-US" sz="2400" dirty="0">
                <a:solidFill>
                  <a:srgbClr val="000000"/>
                </a:solidFill>
              </a:rPr>
              <a:t>company</a:t>
            </a:r>
            <a:endParaRPr lang="en-US" sz="2400" dirty="0">
              <a:solidFill>
                <a:srgbClr val="F06B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6860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583074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6B00"/>
                </a:solidFill>
                <a:latin typeface="Cera GR Black"/>
              </a:rPr>
              <a:t>RTW:</a:t>
            </a:r>
            <a:r>
              <a:rPr lang="en-US" dirty="0">
                <a:latin typeface="Cera GR Black"/>
              </a:rPr>
              <a:t> Option </a:t>
            </a:r>
            <a:r>
              <a:rPr lang="en-US" sz="3600" dirty="0">
                <a:latin typeface="Cera GR Black"/>
              </a:rPr>
              <a:t>#3 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96112" y="1587020"/>
            <a:ext cx="8011984" cy="3341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OR </a:t>
            </a:r>
            <a:r>
              <a:rPr lang="is-IS" sz="2400" b="1" dirty="0">
                <a:solidFill>
                  <a:srgbClr val="000000"/>
                </a:solidFill>
              </a:rPr>
              <a:t>… take control with </a:t>
            </a:r>
            <a:r>
              <a:rPr lang="is-IS" sz="2400" b="1" dirty="0">
                <a:solidFill>
                  <a:srgbClr val="F06B00"/>
                </a:solidFill>
              </a:rPr>
              <a:t>Active Case Management</a:t>
            </a:r>
          </a:p>
          <a:p>
            <a:pPr marL="742950" lvl="1" indent="-285750" algn="l">
              <a:lnSpc>
                <a:spcPct val="200000"/>
              </a:lnSpc>
              <a:buFont typeface="Wingdings" charset="2"/>
              <a:buChar char="§"/>
            </a:pPr>
            <a:r>
              <a:rPr lang="en-US" sz="2400" b="1" dirty="0">
                <a:solidFill>
                  <a:srgbClr val="F57B00"/>
                </a:solidFill>
              </a:rPr>
              <a:t>Information gathering </a:t>
            </a:r>
            <a:r>
              <a:rPr lang="en-US" sz="2400" dirty="0">
                <a:solidFill>
                  <a:srgbClr val="000000"/>
                </a:solidFill>
              </a:rPr>
              <a:t>is vital</a:t>
            </a:r>
          </a:p>
          <a:p>
            <a:pPr marL="742950" lvl="1" indent="-285750" algn="l">
              <a:lnSpc>
                <a:spcPct val="200000"/>
              </a:lnSpc>
              <a:buFont typeface="Wingdings" charset="2"/>
              <a:buChar char="§"/>
            </a:pPr>
            <a:r>
              <a:rPr lang="en-US" sz="2400" b="1" dirty="0">
                <a:solidFill>
                  <a:srgbClr val="F57B00"/>
                </a:solidFill>
              </a:rPr>
              <a:t>Informal consultation </a:t>
            </a:r>
            <a:r>
              <a:rPr lang="en-US" sz="2400" dirty="0">
                <a:solidFill>
                  <a:srgbClr val="000000"/>
                </a:solidFill>
              </a:rPr>
              <a:t>with an IME company</a:t>
            </a:r>
          </a:p>
          <a:p>
            <a:pPr marL="742950" lvl="1" indent="-285750" algn="l">
              <a:lnSpc>
                <a:spcPct val="200000"/>
              </a:lnSpc>
              <a:buFont typeface="Wingdings" charset="2"/>
              <a:buChar char="§"/>
            </a:pPr>
            <a:r>
              <a:rPr lang="en-US" sz="2400" b="1" dirty="0">
                <a:solidFill>
                  <a:srgbClr val="F57B00"/>
                </a:solidFill>
              </a:rPr>
              <a:t>Early intervention </a:t>
            </a:r>
            <a:r>
              <a:rPr lang="en-US" sz="2400" dirty="0">
                <a:solidFill>
                  <a:srgbClr val="000000"/>
                </a:solidFill>
              </a:rPr>
              <a:t>with an independent assessment</a:t>
            </a:r>
          </a:p>
          <a:p>
            <a:pPr marL="742950" lvl="1" indent="-285750" algn="l">
              <a:lnSpc>
                <a:spcPct val="200000"/>
              </a:lnSpc>
              <a:buFont typeface="Wingdings" charset="2"/>
              <a:buChar char="§"/>
            </a:pPr>
            <a:endParaRPr lang="en-US" sz="15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200000"/>
              </a:lnSpc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200000"/>
              </a:lnSpc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01476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376" y="447059"/>
            <a:ext cx="8152924" cy="11583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06B00"/>
                </a:solidFill>
                <a:latin typeface="Cera GR Black"/>
              </a:rPr>
              <a:t>TYPES</a:t>
            </a:r>
            <a:r>
              <a:rPr lang="en-US" sz="3600" dirty="0">
                <a:solidFill>
                  <a:srgbClr val="F06B00"/>
                </a:solidFill>
                <a:latin typeface="Cera GR Black"/>
              </a:rPr>
              <a:t> </a:t>
            </a:r>
            <a:r>
              <a:rPr lang="en-US" sz="3600" dirty="0">
                <a:latin typeface="Cera GR Black"/>
              </a:rPr>
              <a:t>of Medical Assessments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24454" y="1499059"/>
            <a:ext cx="7742768" cy="355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1900" b="1" dirty="0">
                <a:solidFill>
                  <a:schemeClr val="tx1"/>
                </a:solidFill>
                <a:latin typeface="Cera GR"/>
                <a:cs typeface="Cera GR"/>
              </a:rPr>
              <a:t>Independent Medical Examination (IME)</a:t>
            </a:r>
          </a:p>
          <a:p>
            <a:pPr marL="742950" lvl="1" indent="-285750" algn="l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Performed by a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physician specialist </a:t>
            </a: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to determine diagnosis, causation,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impairment, </a:t>
            </a: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recommended treatment and prognosis</a:t>
            </a:r>
          </a:p>
          <a:p>
            <a:pPr marL="742950" lvl="1" indent="-285750" algn="l">
              <a:lnSpc>
                <a:spcPct val="120000"/>
              </a:lnSpc>
              <a:buFont typeface="Wingdings" charset="2"/>
              <a:buChar char="§"/>
            </a:pPr>
            <a:r>
              <a:rPr lang="en-US" sz="1600" b="1" i="1" dirty="0">
                <a:solidFill>
                  <a:srgbClr val="F57B00"/>
                </a:solidFill>
                <a:latin typeface="Cera GR"/>
                <a:cs typeface="Cera GR"/>
              </a:rPr>
              <a:t>Tele-IMEs</a:t>
            </a:r>
            <a:r>
              <a:rPr lang="en-US" sz="1600" b="1" dirty="0">
                <a:solidFill>
                  <a:srgbClr val="000000"/>
                </a:solidFill>
                <a:latin typeface="Cera GR"/>
                <a:cs typeface="Cera GR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era GR"/>
                <a:cs typeface="Cera GR"/>
              </a:rPr>
              <a:t>for psychiatric conditions</a:t>
            </a:r>
          </a:p>
          <a:p>
            <a:pPr lvl="1" algn="l">
              <a:lnSpc>
                <a:spcPct val="120000"/>
              </a:lnSpc>
            </a:pP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       Claimant is remote; linked up by secure video portal to a psychiatrist in Edmonton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1900" b="1" dirty="0">
                <a:solidFill>
                  <a:srgbClr val="000000"/>
                </a:solidFill>
                <a:latin typeface="Cera GR"/>
                <a:cs typeface="Cera GR"/>
              </a:rPr>
              <a:t>Functional Capacity Examination (FCE)</a:t>
            </a:r>
          </a:p>
          <a:p>
            <a:pPr marL="742950" lvl="1" indent="-285750" algn="l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Performed by an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occupational therapist </a:t>
            </a:r>
            <a:r>
              <a:rPr lang="en-US" sz="1600" i="1" dirty="0">
                <a:solidFill>
                  <a:schemeClr val="tx1"/>
                </a:solidFill>
                <a:latin typeface="Cera GR"/>
                <a:cs typeface="Cera GR"/>
              </a:rPr>
              <a:t>or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physiotherapist</a:t>
            </a:r>
            <a:r>
              <a:rPr lang="en-US" sz="1600" i="1" dirty="0">
                <a:solidFill>
                  <a:srgbClr val="F06B00"/>
                </a:solidFill>
                <a:latin typeface="Cera GR"/>
                <a:cs typeface="Cera GR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to determine degree of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disability</a:t>
            </a:r>
            <a:r>
              <a:rPr lang="en-US" sz="1600" dirty="0">
                <a:solidFill>
                  <a:srgbClr val="F06B00"/>
                </a:solidFill>
                <a:latin typeface="Cera GR"/>
                <a:cs typeface="Cera GR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relative to the job description and recommend a safe RTW plan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1900" b="1" dirty="0">
                <a:solidFill>
                  <a:schemeClr val="tx1"/>
                </a:solidFill>
                <a:latin typeface="Cera GR"/>
                <a:cs typeface="Cera GR"/>
              </a:rPr>
              <a:t>Medical File Review (Document Review)</a:t>
            </a:r>
          </a:p>
          <a:p>
            <a:pPr marL="742950" lvl="1" indent="-285750" algn="l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Performed by pertinent </a:t>
            </a:r>
            <a:r>
              <a:rPr lang="en-US" sz="1600" b="1" i="1" dirty="0">
                <a:solidFill>
                  <a:srgbClr val="F06B00"/>
                </a:solidFill>
                <a:latin typeface="Cera GR"/>
                <a:cs typeface="Cera GR"/>
              </a:rPr>
              <a:t>physician specialist</a:t>
            </a: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 in response to specific case management questions</a:t>
            </a:r>
          </a:p>
          <a:p>
            <a:pPr marL="742950" lvl="1" indent="-285750" algn="l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era GR"/>
                <a:cs typeface="Cera GR"/>
              </a:rPr>
              <a:t>No examination performed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5174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376" y="434359"/>
            <a:ext cx="8152924" cy="115832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06B00"/>
                </a:solidFill>
                <a:latin typeface="Cera GR Black"/>
              </a:rPr>
              <a:t>PURPOSES </a:t>
            </a:r>
            <a:r>
              <a:rPr lang="en-US" sz="3600" dirty="0">
                <a:latin typeface="Cera GR Black"/>
              </a:rPr>
              <a:t>of Medical Assessments #1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010567" y="1481596"/>
            <a:ext cx="5288693" cy="3496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300" b="1" dirty="0">
                <a:solidFill>
                  <a:schemeClr val="tx1"/>
                </a:solidFill>
                <a:latin typeface="Cera GR"/>
                <a:cs typeface="Cera GR"/>
              </a:rPr>
              <a:t>Rule </a:t>
            </a:r>
            <a:r>
              <a:rPr lang="en-US" sz="2300" b="1" i="1" u="sng" dirty="0">
                <a:solidFill>
                  <a:srgbClr val="F06B00"/>
                </a:solidFill>
                <a:latin typeface="Cera GR"/>
                <a:cs typeface="Cera GR"/>
              </a:rPr>
              <a:t>OUT</a:t>
            </a:r>
            <a:r>
              <a:rPr lang="en-US" sz="2300" b="1" i="1" dirty="0">
                <a:solidFill>
                  <a:schemeClr val="tx1"/>
                </a:solidFill>
                <a:latin typeface="Cera GR"/>
                <a:cs typeface="Cera GR"/>
              </a:rPr>
              <a:t> </a:t>
            </a:r>
            <a:r>
              <a:rPr lang="en-US" sz="2300" b="1" dirty="0">
                <a:solidFill>
                  <a:schemeClr val="tx1"/>
                </a:solidFill>
                <a:latin typeface="Cera GR"/>
                <a:cs typeface="Cera GR"/>
              </a:rPr>
              <a:t>disease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Impossibility of proving an absence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Judgment: avoid further medicalization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300" b="1" dirty="0">
                <a:solidFill>
                  <a:schemeClr val="tx1"/>
                </a:solidFill>
                <a:latin typeface="Cera GR"/>
                <a:cs typeface="Cera GR"/>
              </a:rPr>
              <a:t>Rule </a:t>
            </a:r>
            <a:r>
              <a:rPr lang="en-US" sz="2300" b="1" i="1" u="sng" dirty="0">
                <a:solidFill>
                  <a:srgbClr val="F06B00"/>
                </a:solidFill>
                <a:latin typeface="Cera GR"/>
                <a:cs typeface="Cera GR"/>
              </a:rPr>
              <a:t>IN</a:t>
            </a:r>
            <a:r>
              <a:rPr lang="en-US" sz="2300" b="1" i="1" dirty="0">
                <a:solidFill>
                  <a:schemeClr val="tx1"/>
                </a:solidFill>
                <a:latin typeface="Cera GR"/>
                <a:cs typeface="Cera GR"/>
              </a:rPr>
              <a:t> </a:t>
            </a:r>
            <a:r>
              <a:rPr lang="en-US" sz="2300" b="1" dirty="0">
                <a:solidFill>
                  <a:schemeClr val="tx1"/>
                </a:solidFill>
                <a:latin typeface="Cera GR"/>
                <a:cs typeface="Cera GR"/>
              </a:rPr>
              <a:t>disease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Pre-event</a:t>
            </a:r>
          </a:p>
          <a:p>
            <a:pPr marL="1200150" lvl="2" indent="-285750" algn="l">
              <a:lnSpc>
                <a:spcPct val="120000"/>
              </a:lnSpc>
              <a:buFont typeface="Courier New"/>
              <a:buChar char="o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Records: especially GPs</a:t>
            </a:r>
          </a:p>
          <a:p>
            <a:pPr marL="1200150" lvl="2" indent="-285750" algn="l">
              <a:lnSpc>
                <a:spcPct val="120000"/>
              </a:lnSpc>
              <a:buFont typeface="Courier New"/>
              <a:buChar char="o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Return to pre-event condition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Post-event Injuries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300" b="1" dirty="0">
                <a:solidFill>
                  <a:schemeClr val="tx1"/>
                </a:solidFill>
                <a:latin typeface="Cera GR"/>
                <a:cs typeface="Cera GR"/>
              </a:rPr>
              <a:t> </a:t>
            </a:r>
            <a:r>
              <a:rPr lang="en-US" sz="2300" b="1" dirty="0">
                <a:solidFill>
                  <a:srgbClr val="F06B00"/>
                </a:solidFill>
                <a:latin typeface="Cera GR"/>
                <a:cs typeface="Cera GR"/>
              </a:rPr>
              <a:t>Expediency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100" dirty="0">
                <a:solidFill>
                  <a:schemeClr val="tx1"/>
                </a:solidFill>
                <a:latin typeface="Cera GR"/>
                <a:cs typeface="Cera GR"/>
              </a:rPr>
              <a:t>By-pass GP referral and public health system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39154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376" y="523259"/>
            <a:ext cx="8152924" cy="115832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06B00"/>
                </a:solidFill>
                <a:latin typeface="Cera GR Black"/>
              </a:rPr>
              <a:t>PURPOSES </a:t>
            </a:r>
            <a:r>
              <a:rPr lang="en-US" sz="3600" dirty="0">
                <a:latin typeface="Cera GR Black"/>
              </a:rPr>
              <a:t>of Medical Assessments #2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468677" y="1557867"/>
            <a:ext cx="7594891" cy="3318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Diagnosis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Causation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Impairment / Disability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Prognosis for safe RTW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Investigation / Treatment Recommendations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Barriers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era GR"/>
                <a:cs typeface="Cera GR"/>
              </a:rPr>
              <a:t>Credibility / Malingering</a:t>
            </a:r>
            <a:endParaRPr lang="en-US" sz="1200" dirty="0">
              <a:solidFill>
                <a:schemeClr val="tx1"/>
              </a:solidFill>
              <a:latin typeface="Cera GR"/>
              <a:cs typeface="Cera GR"/>
            </a:endParaRP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73469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72" y="952023"/>
            <a:ext cx="8105994" cy="46799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06B00"/>
                </a:solidFill>
                <a:latin typeface="Cera GR Black"/>
              </a:rPr>
              <a:t>WHEN</a:t>
            </a:r>
            <a:r>
              <a:rPr lang="en-US" sz="3600" b="1" dirty="0">
                <a:latin typeface="Cera GR Black"/>
              </a:rPr>
              <a:t> </a:t>
            </a:r>
            <a:r>
              <a:rPr lang="en-US" sz="3600" dirty="0">
                <a:latin typeface="Cera GR Black"/>
              </a:rPr>
              <a:t>to use an IME</a:t>
            </a:r>
            <a:br>
              <a:rPr lang="en-US" sz="3600" dirty="0">
                <a:latin typeface="Cera GR Black"/>
              </a:rPr>
            </a:br>
            <a:endParaRPr lang="en-US" sz="3600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458451" y="1420013"/>
            <a:ext cx="7699800" cy="363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STD </a:t>
            </a:r>
            <a:r>
              <a:rPr lang="en-US" sz="24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solidFill>
                  <a:schemeClr val="tx1"/>
                </a:solidFill>
              </a:rPr>
              <a:t>LTD transition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Off work for 10+ weeks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Causation in doubt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Disputed rehab plan | Avoidance of ‘medicalization’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Safety for RTW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WCB Appeals </a:t>
            </a:r>
          </a:p>
          <a:p>
            <a:pPr marL="457200" indent="-457200" algn="l">
              <a:lnSpc>
                <a:spcPct val="110000"/>
              </a:lnSpc>
              <a:buFont typeface="Wingdings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Cost-effective fast-track to a specialist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latin typeface="Cera GR"/>
              <a:cs typeface="Cera GR"/>
            </a:endParaRP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39827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MA ACTIVE INTERVENTION.png" descr="/Users/JAMESRETINA/Documents/17-077 WMA GENERAL OVERVIEW BROCH/WMA FINAL FILES/WMA ACTIVE INTERVENTION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71" y="-3893"/>
            <a:ext cx="7196433" cy="49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8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93" y="615407"/>
            <a:ext cx="4988087" cy="28223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57B00"/>
                </a:solidFill>
                <a:latin typeface="CeraGR-Bold ☞" pitchFamily="2" charset="0"/>
              </a:rPr>
              <a:t>Getting Truckers </a:t>
            </a:r>
            <a:br>
              <a:rPr lang="en-US" sz="3600" b="1" dirty="0">
                <a:solidFill>
                  <a:srgbClr val="F57B00"/>
                </a:solidFill>
                <a:latin typeface="CeraGR-Bold ☞" pitchFamily="2" charset="0"/>
              </a:rPr>
            </a:br>
            <a:r>
              <a:rPr lang="en-US" sz="3600" b="1" dirty="0">
                <a:solidFill>
                  <a:srgbClr val="F57B00"/>
                </a:solidFill>
                <a:latin typeface="CeraGR-Bold ☞" pitchFamily="2" charset="0"/>
              </a:rPr>
              <a:t>Back to Work </a:t>
            </a:r>
            <a:br>
              <a:rPr lang="en-US" sz="3600" b="1" dirty="0">
                <a:latin typeface="CeraGR-Bold ☞" pitchFamily="2" charset="0"/>
              </a:rPr>
            </a:br>
            <a:r>
              <a:rPr lang="en-US" sz="3600" b="1" dirty="0">
                <a:solidFill>
                  <a:srgbClr val="F57B00"/>
                </a:solidFill>
                <a:latin typeface="CeraGR-Bold ☞" pitchFamily="2" charset="0"/>
              </a:rPr>
              <a:t>(and Potholes to Avoid!)</a:t>
            </a:r>
            <a:endParaRPr lang="en-CA" sz="3600" b="1" dirty="0">
              <a:solidFill>
                <a:srgbClr val="F57B00"/>
              </a:solidFill>
              <a:latin typeface="CeraGR-Bold ☞" pitchFamily="2" charset="0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26533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94" y="3289955"/>
            <a:ext cx="4500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ra GR Black"/>
              </a:rPr>
              <a:t> </a:t>
            </a:r>
            <a:r>
              <a:rPr lang="en-US" sz="2800" b="1" dirty="0"/>
              <a:t>Dr. Roger Hodkinson</a:t>
            </a:r>
          </a:p>
          <a:p>
            <a:pPr algn="ctr"/>
            <a:r>
              <a:rPr lang="en-US" sz="2400" i="1" dirty="0"/>
              <a:t>CEO/Medical Director</a:t>
            </a:r>
          </a:p>
          <a:p>
            <a:pPr algn="ctr"/>
            <a:r>
              <a:rPr lang="en-US" sz="2400" i="1" dirty="0"/>
              <a:t>Western Medical Assessments</a:t>
            </a:r>
          </a:p>
          <a:p>
            <a:pPr algn="ctr"/>
            <a:r>
              <a:rPr lang="en-US" sz="2400" i="1" dirty="0"/>
              <a:t>Edmonton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D7B3B-1DD7-1840-BBD3-636B60E0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14914"/>
            <a:ext cx="4875368" cy="43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4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667" y="430201"/>
            <a:ext cx="8279633" cy="1168399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Cera GR Black"/>
              </a:rPr>
              <a:t>                 </a:t>
            </a:r>
            <a:r>
              <a:rPr lang="en-US" sz="4800" b="1" dirty="0">
                <a:solidFill>
                  <a:srgbClr val="F06B00"/>
                </a:solidFill>
                <a:latin typeface="Cera GR Black"/>
              </a:rPr>
              <a:t>FCE</a:t>
            </a:r>
            <a:r>
              <a:rPr lang="en-US" sz="4800" dirty="0">
                <a:latin typeface="Cera GR Black"/>
              </a:rPr>
              <a:t> Basics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94301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165861" y="1515863"/>
            <a:ext cx="10524118" cy="3470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By an </a:t>
            </a:r>
            <a:r>
              <a:rPr lang="en-US" sz="2000" b="1" dirty="0">
                <a:solidFill>
                  <a:srgbClr val="F06B00"/>
                </a:solidFill>
                <a:latin typeface="Cera GR"/>
                <a:cs typeface="Cera GR"/>
              </a:rPr>
              <a:t>Occupational Therapist </a:t>
            </a: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or </a:t>
            </a:r>
            <a:r>
              <a:rPr lang="en-US" sz="2000" b="1" dirty="0">
                <a:solidFill>
                  <a:srgbClr val="F06B00"/>
                </a:solidFill>
                <a:latin typeface="Cera GR"/>
                <a:cs typeface="Cera GR"/>
              </a:rPr>
              <a:t>Physiotherapist</a:t>
            </a:r>
          </a:p>
          <a:p>
            <a:pPr marL="800100" lvl="1" indent="-342900" algn="l">
              <a:lnSpc>
                <a:spcPct val="140000"/>
              </a:lnSpc>
              <a:buFont typeface="Wingdings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Examination for </a:t>
            </a:r>
            <a:r>
              <a:rPr lang="en-US" sz="2000" b="1" dirty="0">
                <a:solidFill>
                  <a:srgbClr val="F57B00"/>
                </a:solidFill>
                <a:latin typeface="Cera GR"/>
                <a:cs typeface="Cera GR"/>
              </a:rPr>
              <a:t>Disabilities</a:t>
            </a: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 Based on Job Description</a:t>
            </a:r>
          </a:p>
          <a:p>
            <a:pPr marL="800100" lvl="1" indent="-342900" algn="l">
              <a:lnSpc>
                <a:spcPct val="140000"/>
              </a:lnSpc>
              <a:buFont typeface="Wingdings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Translation of Impairment into Functional Disability </a:t>
            </a:r>
          </a:p>
          <a:p>
            <a:pPr marL="800100" lvl="1" indent="-342900" algn="l">
              <a:lnSpc>
                <a:spcPct val="140000"/>
              </a:lnSpc>
              <a:buFont typeface="Wingdings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Best Effort? &gt;&gt;&gt; Malingering?  Termination?</a:t>
            </a:r>
          </a:p>
          <a:p>
            <a:pPr marL="800100" lvl="1" indent="-342900" algn="l">
              <a:lnSpc>
                <a:spcPct val="140000"/>
              </a:lnSpc>
              <a:buFont typeface="Wingdings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Recommended Active Treatment Program</a:t>
            </a:r>
          </a:p>
          <a:p>
            <a:pPr marL="1257300" lvl="2" indent="-342900" algn="l">
              <a:lnSpc>
                <a:spcPct val="14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Clinic-based vs. Home-based </a:t>
            </a:r>
          </a:p>
          <a:p>
            <a:pPr marL="800100" lvl="1" indent="-342900" algn="l">
              <a:lnSpc>
                <a:spcPct val="140000"/>
              </a:lnSpc>
              <a:buFont typeface="Wingdings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era GR"/>
                <a:cs typeface="Cera GR"/>
              </a:rPr>
              <a:t>Safe RTW Plan: F/T, P/T, Graduated, Modified Duties</a:t>
            </a:r>
          </a:p>
          <a:p>
            <a:pPr marL="800100" lvl="1" indent="-342900" algn="l">
              <a:lnSpc>
                <a:spcPct val="130000"/>
              </a:lnSpc>
              <a:buFont typeface="Wingdings" charset="2"/>
              <a:buChar char="Ø"/>
            </a:pPr>
            <a:endParaRPr lang="en-US" sz="20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68419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58656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2FFB9-1DEF-994D-BA67-C0DAB295A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5" y="0"/>
            <a:ext cx="949891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1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259" y="564818"/>
            <a:ext cx="8152924" cy="11583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06B00"/>
                </a:solidFill>
                <a:latin typeface="Cera GR Black"/>
              </a:rPr>
              <a:t>Document Review </a:t>
            </a:r>
            <a:r>
              <a:rPr lang="en-US" sz="4800" dirty="0">
                <a:latin typeface="Cera GR Black"/>
              </a:rPr>
              <a:t>Basics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212726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02278" y="1874160"/>
            <a:ext cx="8649244" cy="3036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F57B00"/>
                </a:solidFill>
                <a:latin typeface="Cera GR"/>
                <a:cs typeface="Cera GR"/>
              </a:rPr>
              <a:t>Limited # of questions, typically:</a:t>
            </a:r>
          </a:p>
          <a:p>
            <a:pPr algn="l"/>
            <a:endParaRPr lang="en-US" sz="900" i="1" dirty="0">
              <a:solidFill>
                <a:schemeClr val="tx1"/>
              </a:solidFill>
              <a:latin typeface="Cera GR"/>
              <a:cs typeface="Cera GR"/>
            </a:endParaRP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Probable Diagnosis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Causation 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Plausibility of Mechanism of Injury (e.g. WCB Claim)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Treatment Options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RTW Estimate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Prognosis</a:t>
            </a:r>
          </a:p>
          <a:p>
            <a:pPr marL="1371600" lvl="2" indent="-457200" algn="l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latin typeface="Cera GR"/>
                <a:cs typeface="Cera GR"/>
              </a:rPr>
              <a:t>Barriers to Recovery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3568788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671" y="596901"/>
            <a:ext cx="8279633" cy="116839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06B00"/>
                </a:solidFill>
                <a:latin typeface="Cera GR Black"/>
              </a:rPr>
              <a:t>Document Review </a:t>
            </a:r>
            <a:r>
              <a:rPr lang="en-US" sz="4800" dirty="0">
                <a:latin typeface="Cera GR Black"/>
              </a:rPr>
              <a:t>vs. IME</a:t>
            </a:r>
            <a:endParaRPr lang="en-US" sz="3600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05451" y="1765300"/>
            <a:ext cx="6951129" cy="302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More documentation is better than less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Is it current?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Private opinion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Distant experts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Caveats</a:t>
            </a:r>
          </a:p>
          <a:p>
            <a:pPr marL="800100" lvl="1" indent="-342900" algn="l">
              <a:lnSpc>
                <a:spcPct val="12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No access to </a:t>
            </a:r>
            <a:r>
              <a:rPr lang="en-US" sz="2400" dirty="0" err="1">
                <a:solidFill>
                  <a:srgbClr val="000000"/>
                </a:solidFill>
                <a:latin typeface="Cera GR"/>
                <a:cs typeface="Cera GR"/>
              </a:rPr>
              <a:t>NetCare</a:t>
            </a:r>
            <a:r>
              <a:rPr lang="en-US" sz="2400" dirty="0">
                <a:solidFill>
                  <a:srgbClr val="000000"/>
                </a:solidFill>
                <a:latin typeface="Cera GR"/>
                <a:cs typeface="Cera GR"/>
              </a:rPr>
              <a:t> or caregivers</a:t>
            </a:r>
          </a:p>
          <a:p>
            <a:pPr marL="914400" lvl="1" indent="-457200" algn="l">
              <a:buFont typeface="+mj-lt"/>
              <a:buAutoNum type="arabicPeriod"/>
            </a:pPr>
            <a:endParaRPr lang="en-US" sz="2400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553759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376" y="498387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WCB Challenges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16736" y="1629048"/>
            <a:ext cx="7278624" cy="3584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Cera GR"/>
                <a:cs typeface="Cera GR"/>
              </a:rPr>
              <a:t>WCB decisions can be </a:t>
            </a:r>
            <a:r>
              <a:rPr lang="en-US" sz="2400" b="1" dirty="0">
                <a:solidFill>
                  <a:srgbClr val="F06B00"/>
                </a:solidFill>
                <a:latin typeface="Cera GR"/>
                <a:cs typeface="Cera GR"/>
              </a:rPr>
              <a:t>successfully challenged </a:t>
            </a:r>
            <a:r>
              <a:rPr lang="en-US" sz="2400" b="1" dirty="0">
                <a:solidFill>
                  <a:schemeClr val="tx1"/>
                </a:solidFill>
                <a:latin typeface="Cera GR"/>
                <a:cs typeface="Cera GR"/>
              </a:rPr>
              <a:t>with expert medical support</a:t>
            </a:r>
          </a:p>
          <a:p>
            <a:pPr marL="342900" indent="-342900" algn="l">
              <a:buFont typeface="Wingdings" charset="2"/>
              <a:buChar char="q"/>
            </a:pPr>
            <a:r>
              <a:rPr lang="en-US" sz="2400" b="1" dirty="0">
                <a:solidFill>
                  <a:srgbClr val="F06B00"/>
                </a:solidFill>
                <a:latin typeface="Cera GR"/>
                <a:cs typeface="Cera GR"/>
              </a:rPr>
              <a:t>Early </a:t>
            </a:r>
            <a:r>
              <a:rPr lang="en-US" sz="2400" b="1" dirty="0">
                <a:solidFill>
                  <a:schemeClr val="tx1"/>
                </a:solidFill>
                <a:latin typeface="Cera GR"/>
                <a:cs typeface="Cera GR"/>
              </a:rPr>
              <a:t>documentation!</a:t>
            </a:r>
          </a:p>
          <a:p>
            <a:pPr marL="914400" lvl="1" indent="-457200" algn="l"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Plausibility of causation</a:t>
            </a:r>
          </a:p>
          <a:p>
            <a:pPr marL="914400" lvl="1" indent="-457200" algn="l"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Role of pre-existing disease</a:t>
            </a:r>
          </a:p>
          <a:p>
            <a:pPr marL="914400" lvl="1" indent="-457200" algn="l"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Exacerbation </a:t>
            </a:r>
            <a:r>
              <a:rPr lang="en-US" sz="2200" i="1" dirty="0">
                <a:solidFill>
                  <a:schemeClr val="tx1"/>
                </a:solidFill>
                <a:latin typeface="Cera GR"/>
                <a:cs typeface="Cera GR"/>
              </a:rPr>
              <a:t>vs.</a:t>
            </a: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 Aggravation</a:t>
            </a:r>
          </a:p>
          <a:p>
            <a:pPr marL="914400" lvl="1" indent="-457200" algn="l"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Post-event injuries</a:t>
            </a:r>
          </a:p>
          <a:p>
            <a:pPr marL="914400" lvl="1" indent="-457200" algn="l"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Recovery time</a:t>
            </a:r>
          </a:p>
        </p:txBody>
      </p:sp>
    </p:spTree>
    <p:extLst>
      <p:ext uri="{BB962C8B-B14F-4D97-AF65-F5344CB8AC3E}">
        <p14:creationId xmlns:p14="http://schemas.microsoft.com/office/powerpoint/2010/main" val="340531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Safe RTW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7D90F-C06F-AB44-B1D4-261B62940190}"/>
              </a:ext>
            </a:extLst>
          </p:cNvPr>
          <p:cNvSpPr/>
          <p:nvPr/>
        </p:nvSpPr>
        <p:spPr>
          <a:xfrm>
            <a:off x="1199408" y="1670245"/>
            <a:ext cx="78020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IME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FCE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Document Review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dirty="0">
                <a:solidFill>
                  <a:srgbClr val="F57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Implementation: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 to the GP --  </a:t>
            </a:r>
            <a:r>
              <a:rPr lang="en-US" sz="2400" b="1" dirty="0">
                <a:solidFill>
                  <a:srgbClr val="F57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sz="2400" b="1" i="1" dirty="0">
                <a:solidFill>
                  <a:srgbClr val="F57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Evidence-based Empathy’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Consultant to manage the interaction of employer/employee/carrier/GP such as </a:t>
            </a:r>
            <a:r>
              <a:rPr lang="en-US" sz="2400" b="1" i="1" dirty="0">
                <a:solidFill>
                  <a:srgbClr val="F57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HR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92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EF2C6-A633-8B49-A791-9BACAFA31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7" y="0"/>
            <a:ext cx="9485658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53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560" y="415653"/>
            <a:ext cx="846713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Medicalization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68206" y="1552169"/>
            <a:ext cx="7801414" cy="3552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Wingdings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GP</a:t>
            </a:r>
          </a:p>
          <a:p>
            <a:pPr marL="800100" lvl="1" indent="-342900" algn="l">
              <a:buFont typeface="Wingdings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Chiropractor /Physiotherapy</a:t>
            </a:r>
          </a:p>
          <a:p>
            <a:pPr marL="800100" lvl="1" indent="-342900" algn="l">
              <a:buFont typeface="Wingdings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Family / Society / Internet</a:t>
            </a:r>
          </a:p>
          <a:p>
            <a:pPr marL="800100" lvl="1" indent="-342900" algn="l">
              <a:buFont typeface="Wingdings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Lawyers</a:t>
            </a:r>
          </a:p>
          <a:p>
            <a:pPr marL="914400" lvl="1" indent="-457200" algn="l">
              <a:buFont typeface="Wingdings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3</a:t>
            </a:r>
            <a:r>
              <a:rPr lang="en-US" sz="2600" baseline="30000" dirty="0">
                <a:solidFill>
                  <a:srgbClr val="000000"/>
                </a:solidFill>
              </a:rPr>
              <a:t>rd</a:t>
            </a:r>
            <a:r>
              <a:rPr lang="en-US" sz="2600" dirty="0">
                <a:solidFill>
                  <a:srgbClr val="000000"/>
                </a:solidFill>
              </a:rPr>
              <a:t>, 4</a:t>
            </a:r>
            <a:r>
              <a:rPr lang="en-US" sz="2600" baseline="30000" dirty="0">
                <a:solidFill>
                  <a:srgbClr val="000000"/>
                </a:solidFill>
              </a:rPr>
              <a:t>th</a:t>
            </a:r>
            <a:r>
              <a:rPr lang="en-US" sz="2600" dirty="0">
                <a:solidFill>
                  <a:srgbClr val="000000"/>
                </a:solidFill>
              </a:rPr>
              <a:t>, 5</a:t>
            </a:r>
            <a:r>
              <a:rPr lang="en-US" sz="2600" baseline="30000" dirty="0">
                <a:solidFill>
                  <a:srgbClr val="000000"/>
                </a:solidFill>
              </a:rPr>
              <a:t>th</a:t>
            </a:r>
            <a:r>
              <a:rPr lang="en-US" sz="2600" dirty="0">
                <a:solidFill>
                  <a:srgbClr val="000000"/>
                </a:solidFill>
              </a:rPr>
              <a:t> opinions: ‘Mayo Clinic Syndrome’</a:t>
            </a:r>
          </a:p>
          <a:p>
            <a:pPr lvl="2" algn="l"/>
            <a:r>
              <a:rPr lang="en-US" sz="2600" dirty="0">
                <a:solidFill>
                  <a:srgbClr val="000000"/>
                </a:solidFill>
              </a:rPr>
              <a:t>“If you have to prove you are ill you can’t get well.” </a:t>
            </a:r>
          </a:p>
          <a:p>
            <a:pPr lvl="2" algn="l"/>
            <a:r>
              <a:rPr lang="en-US" sz="2600" dirty="0">
                <a:solidFill>
                  <a:srgbClr val="000000"/>
                </a:solidFill>
              </a:rPr>
              <a:t>(Dr. </a:t>
            </a:r>
            <a:r>
              <a:rPr lang="en-US" sz="2600" dirty="0" err="1">
                <a:solidFill>
                  <a:srgbClr val="000000"/>
                </a:solidFill>
              </a:rPr>
              <a:t>Hadler</a:t>
            </a:r>
            <a:r>
              <a:rPr lang="en-US" sz="2600" dirty="0">
                <a:solidFill>
                  <a:srgbClr val="000000"/>
                </a:solidFill>
              </a:rPr>
              <a:t>, US Rheumatologist)</a:t>
            </a:r>
          </a:p>
          <a:p>
            <a:pPr marL="914400" lvl="1" indent="-457200" algn="l">
              <a:buFont typeface="Wingdings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</a:rPr>
              <a:t>No surgery unless corroborating symptoms, signs and imaging</a:t>
            </a:r>
          </a:p>
          <a:p>
            <a:pPr marL="914400" lvl="1" indent="-457200" algn="l">
              <a:buFont typeface="Wingdings" pitchFamily="2" charset="2"/>
              <a:buChar char="q"/>
            </a:pPr>
            <a:r>
              <a:rPr lang="en-US" sz="2600" b="1" dirty="0">
                <a:solidFill>
                  <a:srgbClr val="F06B00"/>
                </a:solidFill>
              </a:rPr>
              <a:t>First, Do No Harm!</a:t>
            </a:r>
          </a:p>
          <a:p>
            <a:pPr lvl="1" algn="l"/>
            <a:endParaRPr lang="en-US" sz="3300" dirty="0">
              <a:solidFill>
                <a:srgbClr val="000000"/>
              </a:solidFill>
            </a:endParaRPr>
          </a:p>
          <a:p>
            <a:pPr lvl="1" algn="l"/>
            <a:endParaRPr lang="en-US" sz="3200" dirty="0">
              <a:solidFill>
                <a:srgbClr val="000000"/>
              </a:solidFill>
            </a:endParaRPr>
          </a:p>
          <a:p>
            <a:pPr lvl="1" algn="l"/>
            <a:endParaRPr lang="en-US" sz="1800" dirty="0">
              <a:solidFill>
                <a:srgbClr val="000000"/>
              </a:solidFill>
            </a:endParaRPr>
          </a:p>
          <a:p>
            <a:pPr lvl="2" algn="l"/>
            <a:endParaRPr lang="en-US" sz="1800" dirty="0">
              <a:solidFill>
                <a:srgbClr val="000000"/>
              </a:solidFill>
            </a:endParaRPr>
          </a:p>
          <a:p>
            <a:pPr marL="1200150" lvl="2" indent="-285750" algn="l">
              <a:buFont typeface="Arial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8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8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52035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7"/>
            <a:ext cx="9591673" cy="54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0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422" y="626213"/>
            <a:ext cx="8140051" cy="11564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Marijuana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" y="219826"/>
            <a:ext cx="9216892" cy="398876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" y="5181910"/>
            <a:ext cx="9216892" cy="6766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3566" y="1593801"/>
            <a:ext cx="7632313" cy="3413466"/>
          </a:xfrm>
          <a:prstGeom prst="rect">
            <a:avLst/>
          </a:prstGeom>
        </p:spPr>
        <p:txBody>
          <a:bodyPr vert="horz" lIns="91296" tIns="45648" rIns="91296" bIns="4564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b="1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2396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C48C4-F89D-2145-98D4-7675A9997963}"/>
              </a:ext>
            </a:extLst>
          </p:cNvPr>
          <p:cNvSpPr txBox="1"/>
          <p:nvPr/>
        </p:nvSpPr>
        <p:spPr>
          <a:xfrm>
            <a:off x="265043" y="1957352"/>
            <a:ext cx="6082748" cy="2489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17" dirty="0"/>
              <a:t>‘Medical cannabinoid use should be limited; there is a potential restricted use for a small subset of medical conditions’</a:t>
            </a:r>
          </a:p>
          <a:p>
            <a:endParaRPr lang="en-CA" sz="1416" b="1" i="1" dirty="0"/>
          </a:p>
          <a:p>
            <a:r>
              <a:rPr lang="en-CA" sz="1416" b="1" i="1" dirty="0"/>
              <a:t>Simplified guideline for prescribing medical cannabinoids in primary care </a:t>
            </a:r>
          </a:p>
          <a:p>
            <a:r>
              <a:rPr lang="en-CA" sz="1416" dirty="0"/>
              <a:t>Canadian Family Physician, February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271E5-BE0C-194B-8AD7-04486A5E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374" y="655122"/>
            <a:ext cx="3215648" cy="44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48" y="702772"/>
            <a:ext cx="8279633" cy="712130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F06B00"/>
                </a:solidFill>
                <a:effectLst/>
              </a:rPr>
              <a:t>Stuff We’ll </a:t>
            </a:r>
            <a:r>
              <a:rPr lang="en-US" b="1" i="1" dirty="0">
                <a:solidFill>
                  <a:srgbClr val="F06B00"/>
                </a:solidFill>
              </a:rPr>
              <a:t>C</a:t>
            </a:r>
            <a:r>
              <a:rPr lang="en-US" b="1" i="1" dirty="0">
                <a:solidFill>
                  <a:srgbClr val="F06B00"/>
                </a:solidFill>
                <a:effectLst/>
              </a:rPr>
              <a:t>over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8167" y="1584252"/>
            <a:ext cx="74002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What is RTW?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Why is early RTW Important?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Management Options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Medical Assessments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Purposes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Types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When to use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WCB issues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Medicalization and how to avoid it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Narcotics and Marijuana abuse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 ‘3 Ps’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General Principles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6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Marijuana </a:t>
            </a:r>
            <a:r>
              <a:rPr lang="en-US" sz="3200" b="1" dirty="0">
                <a:solidFill>
                  <a:srgbClr val="F57B00"/>
                </a:solidFill>
                <a:latin typeface="Cera GR Black"/>
              </a:rPr>
              <a:t>(cont.)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5530" y="2017321"/>
            <a:ext cx="5670207" cy="2251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/>
              <a:t> Indications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/>
              <a:t> Position of the CMA and Canada Health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/>
              <a:t> Latest dope on the regulatory framework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/>
              <a:t> DATAC resource</a:t>
            </a:r>
          </a:p>
        </p:txBody>
      </p:sp>
    </p:spTree>
    <p:extLst>
      <p:ext uri="{BB962C8B-B14F-4D97-AF65-F5344CB8AC3E}">
        <p14:creationId xmlns:p14="http://schemas.microsoft.com/office/powerpoint/2010/main" val="278999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0BAE9-23E3-774D-91CA-2DBC1318C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0"/>
            <a:ext cx="9375775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21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ioid abuse_2 with 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71" y="1"/>
            <a:ext cx="7205133" cy="539753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980" y="521561"/>
            <a:ext cx="8140051" cy="11564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Opioids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" y="219826"/>
            <a:ext cx="9216892" cy="398876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" y="5181910"/>
            <a:ext cx="9216892" cy="6766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3566" y="1593801"/>
            <a:ext cx="7632313" cy="3413466"/>
          </a:xfrm>
          <a:prstGeom prst="rect">
            <a:avLst/>
          </a:prstGeom>
        </p:spPr>
        <p:txBody>
          <a:bodyPr vert="horz" lIns="91296" tIns="45648" rIns="91296" bIns="4564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b="1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1897" dirty="0">
              <a:solidFill>
                <a:srgbClr val="000000"/>
              </a:solidFill>
            </a:endParaRPr>
          </a:p>
          <a:p>
            <a:pPr marL="342351" indent="-342351" algn="l">
              <a:buFont typeface="Arial"/>
              <a:buChar char="•"/>
            </a:pPr>
            <a:endParaRPr lang="en-US" sz="2396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C48C4-F89D-2145-98D4-7675A9997963}"/>
              </a:ext>
            </a:extLst>
          </p:cNvPr>
          <p:cNvSpPr txBox="1"/>
          <p:nvPr/>
        </p:nvSpPr>
        <p:spPr>
          <a:xfrm>
            <a:off x="717842" y="1463008"/>
            <a:ext cx="8183761" cy="224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17" dirty="0"/>
              <a:t>“Treatment with opioids was </a:t>
            </a:r>
            <a:r>
              <a:rPr lang="en-CA" sz="2517" b="1" i="1" dirty="0">
                <a:solidFill>
                  <a:srgbClr val="F57B00"/>
                </a:solidFill>
              </a:rPr>
              <a:t>not</a:t>
            </a:r>
            <a:r>
              <a:rPr lang="en-CA" sz="2517" dirty="0">
                <a:solidFill>
                  <a:srgbClr val="F57B00"/>
                </a:solidFill>
              </a:rPr>
              <a:t> </a:t>
            </a:r>
            <a:r>
              <a:rPr lang="en-CA" sz="2517" dirty="0"/>
              <a:t>superior to treatment with non-opioid medications for improving pain-related function over 12 months. Results do </a:t>
            </a:r>
            <a:r>
              <a:rPr lang="en-CA" sz="2517" b="1" i="1" dirty="0">
                <a:solidFill>
                  <a:srgbClr val="F57B00"/>
                </a:solidFill>
              </a:rPr>
              <a:t>not</a:t>
            </a:r>
            <a:r>
              <a:rPr lang="en-CA" sz="2517" dirty="0">
                <a:solidFill>
                  <a:srgbClr val="F57B00"/>
                </a:solidFill>
              </a:rPr>
              <a:t> </a:t>
            </a:r>
            <a:r>
              <a:rPr lang="en-CA" sz="2517" dirty="0"/>
              <a:t>support initiation of opioid therapy for moderate to severe chronic back pain or hip or knee osteoarthritis pain.”</a:t>
            </a:r>
          </a:p>
          <a:p>
            <a:endParaRPr lang="en-US" sz="1416" dirty="0"/>
          </a:p>
        </p:txBody>
      </p:sp>
      <p:pic>
        <p:nvPicPr>
          <p:cNvPr id="1025" name="Picture 1" descr="page1image256">
            <a:extLst>
              <a:ext uri="{FF2B5EF4-FFF2-40B4-BE49-F238E27FC236}">
                <a16:creationId xmlns:a16="http://schemas.microsoft.com/office/drawing/2014/main" id="{8FE9E1EE-CE9F-9A4D-92C6-44CEBF88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52" y="3300533"/>
            <a:ext cx="2895013" cy="17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C5F05-D298-2247-99B9-7DD1AA3D7F07}"/>
              </a:ext>
            </a:extLst>
          </p:cNvPr>
          <p:cNvSpPr txBox="1"/>
          <p:nvPr/>
        </p:nvSpPr>
        <p:spPr>
          <a:xfrm flipH="1">
            <a:off x="717842" y="3633117"/>
            <a:ext cx="5308927" cy="125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416" b="1" i="1" dirty="0"/>
              <a:t>Effect of Opioid vs Nonopioid Medications on Pain-Related Function in Patients With Chronic Back Pain or Hip or Knee Osteoarthritis Pain </a:t>
            </a:r>
          </a:p>
          <a:p>
            <a:pPr>
              <a:lnSpc>
                <a:spcPct val="150000"/>
              </a:lnSpc>
            </a:pPr>
            <a:endParaRPr lang="en-US" sz="800" b="1" i="1" dirty="0"/>
          </a:p>
          <a:p>
            <a:pPr>
              <a:lnSpc>
                <a:spcPct val="150000"/>
              </a:lnSpc>
            </a:pPr>
            <a:r>
              <a:rPr lang="en-US" sz="1416" b="1" i="1" dirty="0"/>
              <a:t>Journal of American Medical Association, March 6, 2018</a:t>
            </a:r>
            <a:endParaRPr lang="en-CA" sz="1416" b="1" i="1" dirty="0"/>
          </a:p>
        </p:txBody>
      </p:sp>
    </p:spTree>
    <p:extLst>
      <p:ext uri="{BB962C8B-B14F-4D97-AF65-F5344CB8AC3E}">
        <p14:creationId xmlns:p14="http://schemas.microsoft.com/office/powerpoint/2010/main" val="2977394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Opioids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927" y="1905717"/>
            <a:ext cx="641387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rgbClr val="F57B00"/>
                </a:solidFill>
              </a:rPr>
              <a:t> Ineffectiveness </a:t>
            </a:r>
            <a:r>
              <a:rPr lang="en-US" sz="2400">
                <a:solidFill>
                  <a:srgbClr val="F57B00"/>
                </a:solidFill>
              </a:rPr>
              <a:t>in Low Back Pain </a:t>
            </a:r>
            <a:r>
              <a:rPr lang="en-US" sz="2400" dirty="0">
                <a:solidFill>
                  <a:srgbClr val="F57B00"/>
                </a:solidFill>
              </a:rPr>
              <a:t>– </a:t>
            </a:r>
            <a:r>
              <a:rPr lang="en-US" sz="2400" dirty="0"/>
              <a:t>last resort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rgbClr val="F57B00"/>
                </a:solidFill>
              </a:rPr>
              <a:t> Dangers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rgbClr val="F57B00"/>
                </a:solidFill>
              </a:rPr>
              <a:t> Alternative measures: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home-based exercises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non-narcotic analgesics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mindfulness, yoga etc.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facet “blocks”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surgery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4121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5007" y="493961"/>
            <a:ext cx="6597735" cy="1158325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57B00"/>
                </a:solidFill>
                <a:latin typeface="Cera GR Black"/>
              </a:rPr>
              <a:t>‘3Ps’ 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914" y="3031125"/>
            <a:ext cx="97707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PRODUCTIVITY</a:t>
            </a:r>
            <a:r>
              <a:rPr lang="en-US" sz="3200" b="1" dirty="0">
                <a:latin typeface="+mj-lt"/>
                <a:ea typeface="Arial" charset="0"/>
                <a:cs typeface="Arial" charset="0"/>
              </a:rPr>
              <a:t> + </a:t>
            </a:r>
            <a:r>
              <a:rPr lang="en-US" sz="3200" b="1" dirty="0">
                <a:solidFill>
                  <a:srgbClr val="F06B00"/>
                </a:solidFill>
                <a:latin typeface="+mj-lt"/>
                <a:ea typeface="Arial" charset="0"/>
                <a:cs typeface="Arial" charset="0"/>
              </a:rPr>
              <a:t>PREMIUM</a:t>
            </a:r>
            <a:r>
              <a:rPr lang="en-US" sz="3200" b="1" dirty="0">
                <a:latin typeface="+mj-lt"/>
                <a:ea typeface="Arial" charset="0"/>
                <a:cs typeface="Arial" charset="0"/>
              </a:rPr>
              <a:t> = PROFITABILITY</a:t>
            </a:r>
            <a:r>
              <a:rPr lang="en-US" sz="3200" b="1" dirty="0">
                <a:latin typeface="+mj-lt"/>
              </a:rPr>
              <a:t> </a:t>
            </a:r>
          </a:p>
          <a:p>
            <a:endParaRPr lang="en-US" dirty="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8DDE01B-ABEF-4F41-9791-337533A47E3B}"/>
              </a:ext>
            </a:extLst>
          </p:cNvPr>
          <p:cNvSpPr/>
          <p:nvPr/>
        </p:nvSpPr>
        <p:spPr>
          <a:xfrm>
            <a:off x="2084859" y="1676023"/>
            <a:ext cx="484632" cy="13658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6D577A1-4FE7-B944-9A3C-E7FBFD827DD1}"/>
              </a:ext>
            </a:extLst>
          </p:cNvPr>
          <p:cNvSpPr/>
          <p:nvPr/>
        </p:nvSpPr>
        <p:spPr>
          <a:xfrm>
            <a:off x="4555378" y="3576878"/>
            <a:ext cx="552511" cy="14083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F7149B9-47EF-0749-820D-1F42266D7FF6}"/>
              </a:ext>
            </a:extLst>
          </p:cNvPr>
          <p:cNvSpPr/>
          <p:nvPr/>
        </p:nvSpPr>
        <p:spPr>
          <a:xfrm>
            <a:off x="6907362" y="1641394"/>
            <a:ext cx="484632" cy="14063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39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/>
              <a:t>Faster, Safer RTW Principles</a:t>
            </a:r>
            <a:endParaRPr lang="en-US" dirty="0">
              <a:solidFill>
                <a:srgbClr val="F57B00"/>
              </a:solidFill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15FD93-EC68-784D-9408-9C5EBD37F7AB}"/>
              </a:ext>
            </a:extLst>
          </p:cNvPr>
          <p:cNvSpPr/>
          <p:nvPr/>
        </p:nvSpPr>
        <p:spPr>
          <a:xfrm>
            <a:off x="1753961" y="1461598"/>
            <a:ext cx="59639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F57B00"/>
                </a:solidFill>
              </a:rPr>
              <a:t> Correct</a:t>
            </a:r>
            <a:r>
              <a:rPr lang="en-US" sz="2800" dirty="0">
                <a:solidFill>
                  <a:srgbClr val="F57B00"/>
                </a:solidFill>
              </a:rPr>
              <a:t> </a:t>
            </a:r>
            <a:r>
              <a:rPr lang="en-US" sz="2800" dirty="0"/>
              <a:t>Diagnosis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F57B00"/>
                </a:solidFill>
              </a:rPr>
              <a:t> Early </a:t>
            </a:r>
            <a:r>
              <a:rPr lang="en-US" sz="2800" dirty="0"/>
              <a:t>Intervention</a:t>
            </a:r>
            <a:endParaRPr lang="en-CA" sz="2800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F06B00"/>
                </a:solidFill>
              </a:rPr>
              <a:t> Evidence-based </a:t>
            </a:r>
            <a:r>
              <a:rPr lang="en-US" sz="2800" dirty="0"/>
              <a:t>Treatment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F57B00"/>
                </a:solidFill>
              </a:rPr>
              <a:t> Avoidance</a:t>
            </a:r>
            <a:r>
              <a:rPr lang="en-US" sz="2800" dirty="0">
                <a:solidFill>
                  <a:srgbClr val="F57B00"/>
                </a:solidFill>
              </a:rPr>
              <a:t> </a:t>
            </a:r>
            <a:r>
              <a:rPr lang="en-US" sz="2800" dirty="0"/>
              <a:t>of Medicalization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78264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236" y="444201"/>
            <a:ext cx="8279633" cy="1168399"/>
          </a:xfrm>
        </p:spPr>
        <p:txBody>
          <a:bodyPr>
            <a:normAutofit/>
          </a:bodyPr>
          <a:lstStyle/>
          <a:p>
            <a:r>
              <a:rPr lang="en-US" b="1" dirty="0">
                <a:latin typeface="Cera GR Black"/>
              </a:rPr>
              <a:t>Summary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00151" y="1503255"/>
            <a:ext cx="8891524" cy="3511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lnSpc>
                <a:spcPct val="150000"/>
              </a:lnSpc>
              <a:buFont typeface="Wingdings" charset="2"/>
              <a:buChar char="q"/>
            </a:pP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Early </a:t>
            </a:r>
            <a:r>
              <a:rPr lang="en-US" sz="2200" b="1" u="sng" dirty="0">
                <a:solidFill>
                  <a:srgbClr val="F06B00"/>
                </a:solidFill>
                <a:latin typeface="Cera GR"/>
                <a:cs typeface="Cera GR"/>
              </a:rPr>
              <a:t>medical</a:t>
            </a: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 intervention radically </a:t>
            </a:r>
            <a:r>
              <a:rPr lang="en-US" sz="2200" b="1" dirty="0">
                <a:solidFill>
                  <a:srgbClr val="F57B00"/>
                </a:solidFill>
                <a:latin typeface="Cera GR"/>
                <a:cs typeface="Cera GR"/>
              </a:rPr>
              <a:t>changes outcomes</a:t>
            </a:r>
          </a:p>
          <a:p>
            <a:pPr marL="914400" lvl="1" indent="-457200" algn="l">
              <a:lnSpc>
                <a:spcPct val="150000"/>
              </a:lnSpc>
              <a:buFont typeface="Wingdings" charset="2"/>
              <a:buChar char="q"/>
            </a:pP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Medical Assessments provide:</a:t>
            </a:r>
          </a:p>
          <a:p>
            <a:pPr marL="1200150" lvl="2" indent="-285750" algn="l">
              <a:lnSpc>
                <a:spcPct val="150000"/>
              </a:lnSpc>
              <a:buFont typeface="Wingdings" charset="2"/>
              <a:buChar char="§"/>
            </a:pP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Medical Clarity </a:t>
            </a:r>
          </a:p>
          <a:p>
            <a:pPr marL="1200150" lvl="2" indent="-285750" algn="l">
              <a:lnSpc>
                <a:spcPct val="150000"/>
              </a:lnSpc>
              <a:buFont typeface="Wingdings" charset="2"/>
              <a:buChar char="§"/>
            </a:pP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Faster Resolution </a:t>
            </a:r>
            <a:r>
              <a:rPr lang="en-US" sz="2200" dirty="0">
                <a:solidFill>
                  <a:schemeClr val="tx1"/>
                </a:solidFill>
                <a:latin typeface="Cera GR"/>
                <a:cs typeface="Cera GR"/>
              </a:rPr>
              <a:t>– Bypass public health system</a:t>
            </a:r>
          </a:p>
          <a:p>
            <a:pPr marL="914400" lvl="1" indent="-457200" algn="l">
              <a:lnSpc>
                <a:spcPct val="150000"/>
              </a:lnSpc>
              <a:buFont typeface="Wingdings" charset="2"/>
              <a:buChar char="q"/>
            </a:pP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Cost of </a:t>
            </a: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active, evidence-based intervention 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is </a:t>
            </a:r>
            <a:r>
              <a:rPr lang="en-US" sz="2200" b="1" u="sng" dirty="0">
                <a:solidFill>
                  <a:schemeClr val="tx1"/>
                </a:solidFill>
                <a:latin typeface="Cera GR"/>
                <a:cs typeface="Cera GR"/>
              </a:rPr>
              <a:t>less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 than the </a:t>
            </a: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total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 cost of </a:t>
            </a: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passive 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case-monitoring</a:t>
            </a:r>
          </a:p>
          <a:p>
            <a:pPr marL="914400" lvl="1" indent="-457200" algn="l">
              <a:lnSpc>
                <a:spcPct val="150000"/>
              </a:lnSpc>
              <a:buFont typeface="Wingdings" charset="2"/>
              <a:buChar char="q"/>
            </a:pP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Better outcomes for employees’</a:t>
            </a: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 self-esteem 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and the company</a:t>
            </a:r>
          </a:p>
          <a:p>
            <a:pPr marL="914400" lvl="1" indent="-457200" algn="l">
              <a:lnSpc>
                <a:spcPct val="150000"/>
              </a:lnSpc>
              <a:buFont typeface="Wingdings" charset="2"/>
              <a:buChar char="q"/>
            </a:pPr>
            <a:r>
              <a:rPr lang="en-US" sz="2200" b="1" dirty="0">
                <a:solidFill>
                  <a:srgbClr val="F06B00"/>
                </a:solidFill>
                <a:latin typeface="Cera GR"/>
                <a:cs typeface="Cera GR"/>
              </a:rPr>
              <a:t>Informal consultations</a:t>
            </a:r>
            <a:r>
              <a:rPr lang="en-US" sz="2200" b="1" dirty="0">
                <a:solidFill>
                  <a:schemeClr val="tx1"/>
                </a:solidFill>
                <a:latin typeface="Cera GR"/>
                <a:cs typeface="Cera GR"/>
              </a:rPr>
              <a:t> are key to navigating the medical labyrinth</a:t>
            </a:r>
          </a:p>
          <a:p>
            <a:pPr marL="914400" lvl="1" indent="-457200" algn="l">
              <a:lnSpc>
                <a:spcPct val="150000"/>
              </a:lnSpc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11517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936" y="1057836"/>
            <a:ext cx="8279633" cy="3415554"/>
          </a:xfrm>
        </p:spPr>
        <p:txBody>
          <a:bodyPr>
            <a:normAutofit fontScale="90000"/>
          </a:bodyPr>
          <a:lstStyle/>
          <a:p>
            <a:r>
              <a:rPr lang="en-US" sz="4000" i="1" dirty="0"/>
              <a:t>“It is more important to know what sort of </a:t>
            </a:r>
            <a:r>
              <a:rPr lang="en-US" sz="4000" i="1" u="sng" dirty="0"/>
              <a:t>patient</a:t>
            </a:r>
            <a:r>
              <a:rPr lang="en-US" sz="4000" i="1" dirty="0"/>
              <a:t> has a disease, than what sort of </a:t>
            </a:r>
            <a:r>
              <a:rPr lang="en-US" sz="4000" i="1" u="sng" dirty="0"/>
              <a:t>disease</a:t>
            </a:r>
            <a:r>
              <a:rPr lang="en-US" sz="4000" i="1" dirty="0"/>
              <a:t> a patient has.”</a:t>
            </a:r>
            <a:br>
              <a:rPr lang="en-US" sz="4000" dirty="0"/>
            </a:br>
            <a:br>
              <a:rPr lang="en-US" sz="4000" dirty="0"/>
            </a:br>
            <a:r>
              <a:rPr lang="en-CA" sz="2700" b="1" i="1" dirty="0">
                <a:solidFill>
                  <a:srgbClr val="F06B00"/>
                </a:solidFill>
              </a:rPr>
              <a:t>Sir William Osler</a:t>
            </a:r>
            <a:br>
              <a:rPr lang="en-US" sz="3100" b="1" i="1" dirty="0">
                <a:solidFill>
                  <a:srgbClr val="F06B00"/>
                </a:solidFill>
              </a:rPr>
            </a:br>
            <a:r>
              <a:rPr lang="en-US" sz="1600" b="1" i="1" dirty="0">
                <a:solidFill>
                  <a:srgbClr val="F06B00"/>
                </a:solidFill>
              </a:rPr>
              <a:t>Canadian Physician, 1849-1919</a:t>
            </a:r>
            <a:br>
              <a:rPr lang="en-US" sz="2200" b="1" i="1" dirty="0">
                <a:solidFill>
                  <a:srgbClr val="F06B00"/>
                </a:solidFill>
              </a:rPr>
            </a:br>
            <a:endParaRPr lang="en-US" sz="2200" b="1" i="1" dirty="0">
              <a:solidFill>
                <a:srgbClr val="F06B00"/>
              </a:solidFill>
              <a:effectLst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26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5B1593-96E1-4F42-9E0F-579485D61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91675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ller coast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591674" cy="550867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0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874" y="839972"/>
            <a:ext cx="8968998" cy="3636335"/>
          </a:xfrm>
        </p:spPr>
        <p:txBody>
          <a:bodyPr>
            <a:normAutofit fontScale="90000"/>
          </a:bodyPr>
          <a:lstStyle/>
          <a:p>
            <a:br>
              <a:rPr lang="en-US" sz="3600" b="1" dirty="0"/>
            </a:br>
            <a:r>
              <a:rPr lang="en-US" sz="4000" b="1" i="1" u="sng" dirty="0">
                <a:solidFill>
                  <a:srgbClr val="F06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en-US" sz="3200" b="1" i="1" u="sng" dirty="0">
                <a:solidFill>
                  <a:srgbClr val="F06B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WEBINAR | Nov. 8</a:t>
            </a: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b="1" dirty="0"/>
            </a:br>
            <a:r>
              <a:rPr lang="en-US" sz="4000" b="1" dirty="0">
                <a:solidFill>
                  <a:srgbClr val="F57B00"/>
                </a:solidFill>
              </a:rPr>
              <a:t>Driver Addictions, Low Back Pain &amp; Fatigue</a:t>
            </a:r>
            <a:br>
              <a:rPr lang="en-US" sz="2700" b="1" dirty="0">
                <a:solidFill>
                  <a:srgbClr val="F57B00"/>
                </a:solidFill>
              </a:rPr>
            </a:br>
            <a:br>
              <a:rPr lang="en-CA" sz="2700" dirty="0"/>
            </a:br>
            <a:r>
              <a:rPr lang="en-US" sz="2800" b="1" i="1" dirty="0"/>
              <a:t> A Roadmap for Best-Practices in Disability Management </a:t>
            </a:r>
            <a:br>
              <a:rPr lang="en-US" sz="2800" b="1" i="1" dirty="0"/>
            </a:br>
            <a:r>
              <a:rPr lang="en-US" sz="2800" b="1" i="1" dirty="0"/>
              <a:t>for the  </a:t>
            </a:r>
            <a:br>
              <a:rPr lang="en-US" sz="2800" b="1" i="1" dirty="0"/>
            </a:br>
            <a:r>
              <a:rPr lang="en-US" sz="2800" b="1" i="1" dirty="0"/>
              <a:t>Transportation Industry</a:t>
            </a:r>
            <a:br>
              <a:rPr lang="en-CA" dirty="0"/>
            </a:br>
            <a:r>
              <a:rPr lang="en-US" dirty="0"/>
              <a:t> </a:t>
            </a:r>
            <a:endParaRPr lang="en-CA" dirty="0"/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23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9" name="Picture 8" descr="questions_3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715641"/>
            <a:ext cx="3802130" cy="3782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8030" y="808406"/>
            <a:ext cx="492875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Questions are Welcome!</a:t>
            </a:r>
          </a:p>
          <a:p>
            <a:endParaRPr lang="en-US" sz="800" dirty="0"/>
          </a:p>
          <a:p>
            <a:pPr marL="171450" indent="-171450">
              <a:buFont typeface="Wingdings" pitchFamily="2" charset="2"/>
              <a:buChar char="q"/>
            </a:pPr>
            <a:endParaRPr lang="en-US" sz="800" dirty="0"/>
          </a:p>
          <a:p>
            <a:pPr>
              <a:lnSpc>
                <a:spcPct val="150000"/>
              </a:lnSpc>
            </a:pPr>
            <a:r>
              <a:rPr lang="en-US" sz="2000" dirty="0"/>
              <a:t>	Dr. Hodkinson </a:t>
            </a:r>
            <a:r>
              <a:rPr lang="en-US" sz="2000" i="1" dirty="0"/>
              <a:t>personally</a:t>
            </a:r>
            <a:r>
              <a:rPr lang="en-US" sz="2000" dirty="0"/>
              <a:t> responds to all 	confidential file questions. You can 	contact him at Western Medical 	Assessments: 	</a:t>
            </a:r>
            <a:r>
              <a:rPr lang="en-US" sz="2000" dirty="0">
                <a:hlinkClick r:id="rId4"/>
              </a:rPr>
              <a:t>rhodkinson@westernmedical.ca</a:t>
            </a:r>
            <a:r>
              <a:rPr lang="en-US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	 1-800.909.0577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>
              <a:hlinkClick r:id="rId4"/>
            </a:endParaRP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2610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1" y="133297"/>
            <a:ext cx="9216892" cy="398876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" y="5181910"/>
            <a:ext cx="9216892" cy="67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76775-8073-BF49-844A-CBB2FC9D3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32" y="1737991"/>
            <a:ext cx="9591675" cy="3665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949760-1D16-994F-817B-8002B8B9AD7B}"/>
              </a:ext>
            </a:extLst>
          </p:cNvPr>
          <p:cNvSpPr txBox="1"/>
          <p:nvPr/>
        </p:nvSpPr>
        <p:spPr>
          <a:xfrm>
            <a:off x="223132" y="649019"/>
            <a:ext cx="9053390" cy="114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17" b="1" u="sng" dirty="0"/>
              <a:t>Download Instructions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57B00"/>
                </a:solidFill>
              </a:rPr>
              <a:t>THIS PRESENTATION </a:t>
            </a:r>
            <a:r>
              <a:rPr lang="en-US" sz="3200" b="1" dirty="0"/>
              <a:t>&amp; </a:t>
            </a:r>
            <a:r>
              <a:rPr lang="en-US" sz="3200" b="1" dirty="0">
                <a:solidFill>
                  <a:srgbClr val="F57B00"/>
                </a:solidFill>
              </a:rPr>
              <a:t>WEBINAR REGISTRATION</a:t>
            </a:r>
            <a:r>
              <a:rPr lang="en-US" sz="2517" b="1" dirty="0">
                <a:solidFill>
                  <a:srgbClr val="F57B00"/>
                </a:solidFill>
              </a:rPr>
              <a:t>:</a:t>
            </a:r>
            <a:endParaRPr lang="en-US" sz="2517" b="1" dirty="0"/>
          </a:p>
        </p:txBody>
      </p:sp>
    </p:spTree>
    <p:extLst>
      <p:ext uri="{BB962C8B-B14F-4D97-AF65-F5344CB8AC3E}">
        <p14:creationId xmlns:p14="http://schemas.microsoft.com/office/powerpoint/2010/main" val="2558897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Aanimation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8317"/>
            <a:ext cx="9403033" cy="5403850"/>
          </a:xfrm>
          <a:prstGeom prst="rect">
            <a:avLst/>
          </a:prstGeom>
        </p:spPr>
      </p:pic>
      <p:pic>
        <p:nvPicPr>
          <p:cNvPr id="5" name="Picture 2" descr="http://westernmedical.ca/Portals/_default/Skins/WesternMedical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09" y="4801292"/>
            <a:ext cx="1850009" cy="4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5172" y="615407"/>
            <a:ext cx="8152924" cy="1158325"/>
          </a:xfrm>
        </p:spPr>
        <p:txBody>
          <a:bodyPr/>
          <a:lstStyle/>
          <a:p>
            <a:r>
              <a:rPr lang="en-US" b="1" dirty="0">
                <a:solidFill>
                  <a:srgbClr val="F57B00"/>
                </a:solidFill>
                <a:latin typeface="CeraGR-Bold ☞" pitchFamily="2" charset="0"/>
              </a:rPr>
              <a:t>What is Return To Work?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741" y="2007648"/>
            <a:ext cx="79637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F57B00"/>
                </a:solidFill>
              </a:rPr>
              <a:t>  </a:t>
            </a:r>
            <a:r>
              <a:rPr lang="en-US" sz="2400" dirty="0"/>
              <a:t>RTW: </a:t>
            </a:r>
            <a:r>
              <a:rPr lang="en-CA" sz="2400" dirty="0"/>
              <a:t>A planned process to manage the impact of disability                 </a:t>
            </a:r>
          </a:p>
          <a:p>
            <a:r>
              <a:rPr lang="en-CA" sz="2400" dirty="0"/>
              <a:t>       in a workplace </a:t>
            </a:r>
          </a:p>
          <a:p>
            <a:pPr>
              <a:buFont typeface="Wingdings" pitchFamily="2" charset="2"/>
              <a:buChar char="q"/>
            </a:pPr>
            <a:r>
              <a:rPr lang="en-CA" sz="2400" dirty="0">
                <a:solidFill>
                  <a:srgbClr val="F57B00"/>
                </a:solidFill>
              </a:rPr>
              <a:t> 	</a:t>
            </a:r>
            <a:r>
              <a:rPr lang="en-CA" sz="2400" dirty="0"/>
              <a:t>Sometimes alternate or modified work (temporary or 	permanent) is necessary with a progression to pre-injury 	work</a:t>
            </a:r>
          </a:p>
          <a:p>
            <a:pPr>
              <a:buFont typeface="Wingdings" pitchFamily="2" charset="2"/>
              <a:buChar char="q"/>
            </a:pPr>
            <a:r>
              <a:rPr lang="en-CA" sz="2400" dirty="0">
                <a:solidFill>
                  <a:srgbClr val="F57B00"/>
                </a:solidFill>
              </a:rPr>
              <a:t>  </a:t>
            </a:r>
            <a:r>
              <a:rPr lang="en-CA" sz="2400" dirty="0"/>
              <a:t>Studies show the longer someone is off work, the less likely 	he or she is to ever return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949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15900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5172" y="482500"/>
            <a:ext cx="8152924" cy="1158325"/>
          </a:xfrm>
        </p:spPr>
        <p:txBody>
          <a:bodyPr/>
          <a:lstStyle/>
          <a:p>
            <a:r>
              <a:rPr lang="en-US" b="1" dirty="0">
                <a:latin typeface="CeraGR-Bold ☞" pitchFamily="2" charset="0"/>
              </a:rPr>
              <a:t>Why is early RTW important?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9835" y="1551024"/>
            <a:ext cx="79637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Decreases</a:t>
            </a:r>
            <a:r>
              <a:rPr lang="en-US" sz="2200" dirty="0"/>
              <a:t> lost time = </a:t>
            </a:r>
            <a:r>
              <a:rPr lang="en-US" sz="2200" dirty="0">
                <a:solidFill>
                  <a:srgbClr val="FF0000"/>
                </a:solidFill>
              </a:rPr>
              <a:t>$ saved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Improves</a:t>
            </a:r>
            <a:r>
              <a:rPr lang="en-US" sz="2200" dirty="0"/>
              <a:t> productivity = </a:t>
            </a:r>
            <a:r>
              <a:rPr lang="en-US" sz="2200" dirty="0">
                <a:solidFill>
                  <a:srgbClr val="FF0000"/>
                </a:solidFill>
              </a:rPr>
              <a:t>$ saved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Reduces</a:t>
            </a:r>
            <a:r>
              <a:rPr lang="en-US" sz="2200" dirty="0"/>
              <a:t> hiring/training costs = </a:t>
            </a:r>
            <a:r>
              <a:rPr lang="en-US" sz="2200" dirty="0">
                <a:solidFill>
                  <a:srgbClr val="FF0000"/>
                </a:solidFill>
              </a:rPr>
              <a:t>$ saved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Decreases</a:t>
            </a:r>
            <a:r>
              <a:rPr lang="en-US" sz="2200" dirty="0"/>
              <a:t> WCB premium costs = </a:t>
            </a:r>
            <a:r>
              <a:rPr lang="en-US" sz="2200" dirty="0">
                <a:solidFill>
                  <a:srgbClr val="FF0000"/>
                </a:solidFill>
              </a:rPr>
              <a:t>$ saved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Decreases</a:t>
            </a:r>
            <a:r>
              <a:rPr lang="en-US" sz="2200" dirty="0"/>
              <a:t> LTD insurance costs = </a:t>
            </a:r>
            <a:r>
              <a:rPr lang="en-US" sz="2200" dirty="0">
                <a:solidFill>
                  <a:srgbClr val="FF0000"/>
                </a:solidFill>
              </a:rPr>
              <a:t>$ saved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Enhances</a:t>
            </a:r>
            <a:r>
              <a:rPr lang="en-US" sz="2200" dirty="0"/>
              <a:t> employee’s self-esteem = </a:t>
            </a:r>
            <a:r>
              <a:rPr lang="en-US" sz="2200" b="1" dirty="0">
                <a:solidFill>
                  <a:srgbClr val="00B0F0"/>
                </a:solidFill>
                <a:sym typeface="Wingdings" pitchFamily="2" charset="2"/>
              </a:rPr>
              <a:t></a:t>
            </a:r>
            <a:r>
              <a:rPr lang="en-US" sz="2200" dirty="0"/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</a:t>
            </a:r>
            <a:r>
              <a:rPr lang="en-US" sz="2200" b="1" dirty="0">
                <a:solidFill>
                  <a:srgbClr val="FF9300"/>
                </a:solidFill>
              </a:rPr>
              <a:t>Enhances</a:t>
            </a:r>
            <a:r>
              <a:rPr lang="en-US" sz="2200" dirty="0"/>
              <a:t> company’s integrity = </a:t>
            </a:r>
            <a:r>
              <a:rPr lang="en-US" sz="2200" b="1" dirty="0">
                <a:solidFill>
                  <a:srgbClr val="00B0F0"/>
                </a:solidFill>
                <a:sym typeface="Wingdings" pitchFamily="2" charset="2"/>
              </a:rPr>
              <a:t></a:t>
            </a:r>
            <a:r>
              <a:rPr lang="en-US" sz="2200" dirty="0">
                <a:solidFill>
                  <a:srgbClr val="F57B00"/>
                </a:solidFill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087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06B00"/>
                </a:solidFill>
                <a:latin typeface="Cera GR Black"/>
              </a:rPr>
              <a:t>Disability = $$$ Lost 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51188" y="1893007"/>
            <a:ext cx="7560892" cy="3190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rgbClr val="F06B00"/>
                </a:solidFill>
              </a:rPr>
              <a:t>$17 billion per year </a:t>
            </a:r>
            <a:r>
              <a:rPr lang="en-US" sz="2400" b="1" dirty="0">
                <a:solidFill>
                  <a:schemeClr val="tx1"/>
                </a:solidFill>
              </a:rPr>
              <a:t>-- loss to Canada’s economy from absenteeism                      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             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-- Conference Board of Canada, 2013 --</a:t>
            </a:r>
            <a:endParaRPr lang="en-US" sz="1400" dirty="0">
              <a:solidFill>
                <a:srgbClr val="FF8100"/>
              </a:solidFill>
            </a:endParaRPr>
          </a:p>
          <a:p>
            <a:pPr algn="l">
              <a:lnSpc>
                <a:spcPct val="110000"/>
              </a:lnSpc>
            </a:pPr>
            <a:endParaRPr lang="en-US" sz="800" b="1" dirty="0">
              <a:solidFill>
                <a:srgbClr val="F06B00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2400" b="1" dirty="0">
                <a:solidFill>
                  <a:srgbClr val="F06B00"/>
                </a:solidFill>
              </a:rPr>
              <a:t>Mental illness is the leading cause </a:t>
            </a:r>
            <a:r>
              <a:rPr lang="en-US" sz="2400" b="1" dirty="0">
                <a:solidFill>
                  <a:srgbClr val="000000"/>
                </a:solidFill>
              </a:rPr>
              <a:t>of disability in Canada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More than 500,000 Canadians miss work each </a:t>
            </a:r>
            <a:r>
              <a:rPr lang="en-US" sz="2400" b="1" i="1" u="sng" dirty="0">
                <a:solidFill>
                  <a:srgbClr val="000000"/>
                </a:solidFill>
              </a:rPr>
              <a:t>week</a:t>
            </a:r>
            <a:r>
              <a:rPr lang="en-US" sz="2400" b="1" dirty="0">
                <a:solidFill>
                  <a:srgbClr val="000000"/>
                </a:solidFill>
              </a:rPr>
              <a:t> because of mental illness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Mental Illness causes: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b="1" dirty="0">
                <a:solidFill>
                  <a:srgbClr val="000000"/>
                </a:solidFill>
              </a:rPr>
              <a:t>More than 30 per cent of disability claims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b="1" dirty="0">
                <a:solidFill>
                  <a:srgbClr val="000000"/>
                </a:solidFill>
              </a:rPr>
              <a:t>More then 70 per cent of disability costs 	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Disability cost for mental illness is twice that of physical illness</a:t>
            </a:r>
          </a:p>
          <a:p>
            <a:pPr algn="l"/>
            <a:r>
              <a:rPr lang="en-US" sz="1900" dirty="0">
                <a:solidFill>
                  <a:srgbClr val="000000"/>
                </a:solidFill>
              </a:rPr>
              <a:t>               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-- Mental Health Commission of Canada -- </a:t>
            </a:r>
          </a:p>
          <a:p>
            <a:pPr marL="342900" indent="-342900" algn="l">
              <a:buFont typeface="Arial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60597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72" y="632343"/>
            <a:ext cx="8152924" cy="11583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Mental Illness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51188" y="1675054"/>
            <a:ext cx="7560892" cy="319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8100"/>
              </a:solidFill>
            </a:endParaRPr>
          </a:p>
          <a:p>
            <a:pPr marL="342900" indent="-342900" algn="l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400" b="1" dirty="0">
                <a:solidFill>
                  <a:srgbClr val="F06B00"/>
                </a:solidFill>
              </a:rPr>
              <a:t>Mental illness: </a:t>
            </a:r>
            <a:r>
              <a:rPr lang="en-US" sz="2400" dirty="0">
                <a:solidFill>
                  <a:schemeClr val="tx1"/>
                </a:solidFill>
              </a:rPr>
              <a:t>leading cause </a:t>
            </a:r>
            <a:r>
              <a:rPr lang="en-US" sz="2400" dirty="0">
                <a:solidFill>
                  <a:srgbClr val="000000"/>
                </a:solidFill>
              </a:rPr>
              <a:t>of disability in Canada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More than 500,000 Canadians miss work each </a:t>
            </a:r>
            <a:r>
              <a:rPr lang="en-US" sz="1900" i="1" u="sng" dirty="0">
                <a:solidFill>
                  <a:srgbClr val="000000"/>
                </a:solidFill>
              </a:rPr>
              <a:t>week</a:t>
            </a:r>
            <a:r>
              <a:rPr lang="en-US" sz="1900" dirty="0">
                <a:solidFill>
                  <a:srgbClr val="000000"/>
                </a:solidFill>
              </a:rPr>
              <a:t> because of mental illness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Mental Illness causes: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rgbClr val="000000"/>
                </a:solidFill>
              </a:rPr>
              <a:t>More than 30 per cent of disability claims 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rgbClr val="000000"/>
                </a:solidFill>
              </a:rPr>
              <a:t>More then 70 per cent of disability costs </a:t>
            </a:r>
            <a:r>
              <a:rPr lang="en-US" sz="1500" dirty="0">
                <a:solidFill>
                  <a:srgbClr val="000000"/>
                </a:solidFill>
              </a:rPr>
              <a:t>	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Disability cost for mental illness is twice that of physical illness</a:t>
            </a:r>
          </a:p>
          <a:p>
            <a:pPr lvl="1" algn="l"/>
            <a:r>
              <a:rPr lang="en-US" sz="1900" dirty="0">
                <a:solidFill>
                  <a:srgbClr val="000000"/>
                </a:solidFill>
              </a:rPr>
              <a:t>       </a:t>
            </a:r>
            <a:r>
              <a:rPr lang="en-US" sz="1600" dirty="0">
                <a:solidFill>
                  <a:srgbClr val="000000"/>
                </a:solidFill>
              </a:rPr>
              <a:t>(Source: Mental Health Commission of Canada) </a:t>
            </a:r>
          </a:p>
          <a:p>
            <a:pPr marL="342900" indent="-342900" algn="l">
              <a:buFont typeface="Arial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Cera GR"/>
              <a:cs typeface="Cera GR"/>
            </a:endParaRPr>
          </a:p>
        </p:txBody>
      </p:sp>
    </p:spTree>
    <p:extLst>
      <p:ext uri="{BB962C8B-B14F-4D97-AF65-F5344CB8AC3E}">
        <p14:creationId xmlns:p14="http://schemas.microsoft.com/office/powerpoint/2010/main" val="245866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8" y="232834"/>
            <a:ext cx="9231468" cy="399507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85832"/>
            <a:ext cx="9231468" cy="67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5E1C90-4D47-B14D-97D2-4CE84569C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45" y="0"/>
            <a:ext cx="9591675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5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1764</Words>
  <Application>Microsoft Macintosh PowerPoint</Application>
  <PresentationFormat>Custom</PresentationFormat>
  <Paragraphs>356</Paragraphs>
  <Slides>43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Cera GR</vt:lpstr>
      <vt:lpstr>Cera GR Black</vt:lpstr>
      <vt:lpstr>CeraGR-Bold ☞</vt:lpstr>
      <vt:lpstr>Courier New</vt:lpstr>
      <vt:lpstr>Times New Roman</vt:lpstr>
      <vt:lpstr>Wingdings</vt:lpstr>
      <vt:lpstr>Office Theme</vt:lpstr>
      <vt:lpstr>PowerPoint Presentation</vt:lpstr>
      <vt:lpstr>Getting Truckers  Back to Work  (and Potholes to Avoid!)</vt:lpstr>
      <vt:lpstr>Stuff We’ll Cover</vt:lpstr>
      <vt:lpstr>PowerPoint Presentation</vt:lpstr>
      <vt:lpstr>What is Return To Work? </vt:lpstr>
      <vt:lpstr>Why is early RTW important?</vt:lpstr>
      <vt:lpstr>Disability = $$$ Lost </vt:lpstr>
      <vt:lpstr>Mental Illness</vt:lpstr>
      <vt:lpstr>PowerPoint Presentation</vt:lpstr>
      <vt:lpstr>“More important than the quest for certainty  is the quest for clarity.”  François Gautier  </vt:lpstr>
      <vt:lpstr>RTW: Option #1</vt:lpstr>
      <vt:lpstr>PowerPoint Presentation</vt:lpstr>
      <vt:lpstr>RTW: Options #2</vt:lpstr>
      <vt:lpstr>RTW: Option #3 </vt:lpstr>
      <vt:lpstr>TYPES of Medical Assessments</vt:lpstr>
      <vt:lpstr>PURPOSES of Medical Assessments #1</vt:lpstr>
      <vt:lpstr>PURPOSES of Medical Assessments #2</vt:lpstr>
      <vt:lpstr>WHEN to use an IME </vt:lpstr>
      <vt:lpstr>PowerPoint Presentation</vt:lpstr>
      <vt:lpstr>                 FCE Basics</vt:lpstr>
      <vt:lpstr>PowerPoint Presentation</vt:lpstr>
      <vt:lpstr>Document Review Basics</vt:lpstr>
      <vt:lpstr>Document Review vs. IME</vt:lpstr>
      <vt:lpstr>WCB Challenges</vt:lpstr>
      <vt:lpstr>Safe RTW</vt:lpstr>
      <vt:lpstr>PowerPoint Presentation</vt:lpstr>
      <vt:lpstr>Medicalization</vt:lpstr>
      <vt:lpstr>PowerPoint Presentation</vt:lpstr>
      <vt:lpstr>Marijuana</vt:lpstr>
      <vt:lpstr>Marijuana (cont.)</vt:lpstr>
      <vt:lpstr>PowerPoint Presentation</vt:lpstr>
      <vt:lpstr>PowerPoint Presentation</vt:lpstr>
      <vt:lpstr>Opioids</vt:lpstr>
      <vt:lpstr>Opioids</vt:lpstr>
      <vt:lpstr>‘3Ps’ </vt:lpstr>
      <vt:lpstr>Faster, Safer RTW Principles</vt:lpstr>
      <vt:lpstr>Summary</vt:lpstr>
      <vt:lpstr>“It is more important to know what sort of patient has a disease, than what sort of disease a patient has.”  Sir William Osler Canadian Physician, 1849-1919 </vt:lpstr>
      <vt:lpstr>PowerPoint Presentation</vt:lpstr>
      <vt:lpstr> FREE  WEBINAR | Nov. 8   Driver Addictions, Low Back Pain &amp; Fatigue   A Roadmap for Best-Practices in Disability Management  for the   Transportation Industry  </vt:lpstr>
      <vt:lpstr>PowerPoint Presentation</vt:lpstr>
      <vt:lpstr>PowerPoint Presentation</vt:lpstr>
      <vt:lpstr>PowerPoint Presentation</vt:lpstr>
    </vt:vector>
  </TitlesOfParts>
  <Company>Castle Rock Research Corp.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Kevin Nienhuis Nienhuis</dc:creator>
  <cp:lastModifiedBy>Microsoft Office User</cp:lastModifiedBy>
  <cp:revision>267</cp:revision>
  <cp:lastPrinted>2017-09-08T21:41:45Z</cp:lastPrinted>
  <dcterms:created xsi:type="dcterms:W3CDTF">2017-04-04T19:09:26Z</dcterms:created>
  <dcterms:modified xsi:type="dcterms:W3CDTF">2018-09-05T03:04:28Z</dcterms:modified>
</cp:coreProperties>
</file>