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358" r:id="rId2"/>
    <p:sldId id="257" r:id="rId3"/>
    <p:sldId id="497" r:id="rId4"/>
    <p:sldId id="363" r:id="rId5"/>
    <p:sldId id="364" r:id="rId6"/>
    <p:sldId id="431" r:id="rId7"/>
    <p:sldId id="397" r:id="rId8"/>
    <p:sldId id="498" r:id="rId9"/>
    <p:sldId id="515" r:id="rId10"/>
    <p:sldId id="308" r:id="rId11"/>
    <p:sldId id="440" r:id="rId12"/>
    <p:sldId id="288" r:id="rId13"/>
    <p:sldId id="256" r:id="rId14"/>
    <p:sldId id="513" r:id="rId15"/>
    <p:sldId id="500" r:id="rId16"/>
    <p:sldId id="505" r:id="rId17"/>
    <p:sldId id="282" r:id="rId18"/>
    <p:sldId id="506" r:id="rId19"/>
    <p:sldId id="516" r:id="rId20"/>
    <p:sldId id="368" r:id="rId21"/>
    <p:sldId id="396" r:id="rId22"/>
    <p:sldId id="501" r:id="rId23"/>
    <p:sldId id="517" r:id="rId24"/>
    <p:sldId id="518" r:id="rId25"/>
    <p:sldId id="291" r:id="rId26"/>
    <p:sldId id="519" r:id="rId27"/>
    <p:sldId id="452" r:id="rId28"/>
    <p:sldId id="352" r:id="rId29"/>
    <p:sldId id="418" r:id="rId30"/>
    <p:sldId id="453" r:id="rId31"/>
    <p:sldId id="351" r:id="rId32"/>
    <p:sldId id="522" r:id="rId33"/>
    <p:sldId id="386" r:id="rId34"/>
    <p:sldId id="376" r:id="rId35"/>
    <p:sldId id="274" r:id="rId36"/>
    <p:sldId id="520" r:id="rId37"/>
    <p:sldId id="51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83D"/>
    <a:srgbClr val="EE6E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68"/>
    <p:restoredTop sz="86392"/>
  </p:normalViewPr>
  <p:slideViewPr>
    <p:cSldViewPr snapToGrid="0" snapToObjects="1">
      <p:cViewPr varScale="1">
        <p:scale>
          <a:sx n="73" d="100"/>
          <a:sy n="73" d="100"/>
        </p:scale>
        <p:origin x="200" y="12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8EB3C-D4B4-9446-AF8C-C8642790319D}" type="datetimeFigureOut">
              <a:rPr lang="en-US" smtClean="0"/>
              <a:t>9/25/18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3EB5A-F212-5149-A345-341DB66B7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54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3EB5A-F212-5149-A345-341DB66B73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26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42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3EB5A-F212-5149-A345-341DB66B73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33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Tele-IMEs are primarily</a:t>
            </a:r>
            <a:r>
              <a:rPr lang="en-US" baseline="0" dirty="0"/>
              <a:t> used to assess psychological or psychiatric issues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73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3EB5A-F212-5149-A345-341DB66B73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96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3EB5A-F212-5149-A345-341DB66B73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83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3EB5A-F212-5149-A345-341DB66B73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95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3EB5A-F212-5149-A345-341DB66B73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7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3EB5A-F212-5149-A345-341DB66B73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86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3EB5A-F212-5149-A345-341DB66B73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22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3EB5A-F212-5149-A345-341DB66B73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60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3EB5A-F212-5149-A345-341DB66B73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83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710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81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519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425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3EB5A-F212-5149-A345-341DB66B73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139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3EB5A-F212-5149-A345-341DB66B735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59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3EB5A-F212-5149-A345-341DB66B73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109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994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01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Canada now</a:t>
            </a:r>
            <a:r>
              <a:rPr lang="en-US" baseline="0" dirty="0"/>
              <a:t> has the highest per capita narcotic use in the world --- higher than the US!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091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843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500,000 absences</a:t>
            </a:r>
            <a:r>
              <a:rPr lang="en-US" baseline="0" dirty="0"/>
              <a:t> / week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355,000 disability cases </a:t>
            </a:r>
            <a:r>
              <a:rPr lang="en-US" baseline="0" dirty="0"/>
              <a:t>due to mental and/or behavioral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approximately </a:t>
            </a:r>
            <a:r>
              <a:rPr lang="en-US" b="1" baseline="0" dirty="0"/>
              <a:t>175,000 full-time workers </a:t>
            </a:r>
            <a:r>
              <a:rPr lang="en-US" baseline="0" dirty="0"/>
              <a:t>absent from work due to mental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962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543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698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841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809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411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891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EB5A-F212-5149-A345-341DB66B735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63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other types of medical</a:t>
            </a:r>
            <a:r>
              <a:rPr lang="en-US" baseline="0" dirty="0"/>
              <a:t> assessments:</a:t>
            </a:r>
          </a:p>
          <a:p>
            <a:r>
              <a:rPr lang="en-US" baseline="0" dirty="0"/>
              <a:t>Job Demands Analysis</a:t>
            </a:r>
          </a:p>
          <a:p>
            <a:r>
              <a:rPr lang="en-US" baseline="0" dirty="0"/>
              <a:t>Cost of Future Care Assessment</a:t>
            </a:r>
          </a:p>
          <a:p>
            <a:r>
              <a:rPr lang="en-US" baseline="0" dirty="0"/>
              <a:t>Neuropsychological Assessments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48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other types of medical</a:t>
            </a:r>
            <a:r>
              <a:rPr lang="en-US" baseline="0" dirty="0"/>
              <a:t> assessments:</a:t>
            </a:r>
          </a:p>
          <a:p>
            <a:r>
              <a:rPr lang="en-US" baseline="0" dirty="0"/>
              <a:t>Job Demands Analysis</a:t>
            </a:r>
          </a:p>
          <a:p>
            <a:r>
              <a:rPr lang="en-US" baseline="0" dirty="0"/>
              <a:t>Cost of Future Care Assessment</a:t>
            </a:r>
          </a:p>
          <a:p>
            <a:r>
              <a:rPr lang="en-US" baseline="0" dirty="0"/>
              <a:t>Neuropsychological Assessments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05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3EB5A-F212-5149-A345-341DB66B73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08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95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68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4B032-BE53-574D-B52C-3415842DDA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64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27503-B30A-F941-8115-31232828E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2B949-BE13-AD43-8AD9-33262DC75A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5EB14-5A35-1B45-A7E9-107AC10B1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EB53D-F4E8-8B43-A080-4D6F6762D891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85075-70C0-984B-8CD6-43C8668C2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8B9D4-D349-E648-B696-3C70326D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EF0BA-9FA4-6F44-B5B1-5FAEB9C98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52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D6C2B-8C54-9B46-B886-9803F6CE2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5CFD8D-7E0D-B54F-B83F-3C1F9955C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445D4-DF14-F442-9FF8-0A583CC97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EB53D-F4E8-8B43-A080-4D6F6762D891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165F5-1E20-E846-8856-24F290674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BA51F-7894-914F-9BB8-99E95A21F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EF0BA-9FA4-6F44-B5B1-5FAEB9C98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52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A84B7D-54C7-E148-B694-29CD3E421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BF1961-DBBA-D14B-A33E-6C8CCD2E0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87D29-6ED1-6443-97FF-7C3176488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EB53D-F4E8-8B43-A080-4D6F6762D891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6AD63-57D1-914D-B61B-891738159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0C2DA-3AFF-4343-91B9-E1D744B5B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EF0BA-9FA4-6F44-B5B1-5FAEB9C98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62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3835A-01B3-7E4E-B45C-F3CE210FD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8F35F-F1E8-5F4F-88D2-A67FE4B4C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4E8AB-63F1-AA4B-8770-B27BD0FE9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EB53D-F4E8-8B43-A080-4D6F6762D891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6FFC6-FB12-4446-8C5F-EB7A376AA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E3913-373C-C943-A740-3ED44BA6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EF0BA-9FA4-6F44-B5B1-5FAEB9C98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0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DB5C7-BD5C-3C47-8019-E4954738C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F8805-8B10-244A-B2AB-743CD5CDC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D59C8-26CD-F54E-9FBF-77A597F55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EB53D-F4E8-8B43-A080-4D6F6762D891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C4E74-AF1F-4742-A007-F88D668CF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040B4-BDB6-C143-BC0F-1A5DF85AB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EF0BA-9FA4-6F44-B5B1-5FAEB9C98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F160-6168-8845-9653-C4F02E051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91149-BF69-BC4D-BCF1-2A43462417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BFD243-F5C1-0044-9265-BC04318CA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229D-9A85-3F47-AE5C-8D978A53D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EB53D-F4E8-8B43-A080-4D6F6762D891}" type="datetimeFigureOut">
              <a:rPr lang="en-US" smtClean="0"/>
              <a:t>9/25/18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D58FB-653A-5E4A-95FB-D81BD35F0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8E654-CC81-6143-B6C0-4097CEFF4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EF0BA-9FA4-6F44-B5B1-5FAEB9C98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69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E1886-AA8A-4D46-A57A-99755270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2C8E-CFB8-5043-A120-7142BAC58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01EB3E-25DE-CF42-9958-A9D60F903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5F929C-F12B-EE42-88C3-E093FE0C7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28424A-2E8B-854A-A32E-E3038765A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7FA59E-12DE-F743-BC00-964412842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EB53D-F4E8-8B43-A080-4D6F6762D891}" type="datetimeFigureOut">
              <a:rPr lang="en-US" smtClean="0"/>
              <a:t>9/25/18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1FC55C-85A9-A743-95F5-AB3647826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166F79-EBFC-6A4B-9E95-9A9546E8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EF0BA-9FA4-6F44-B5B1-5FAEB9C98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7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231AD-81DA-5245-A102-720BFF883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07EE9D-BE48-F64D-8540-62F1EACF1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EB53D-F4E8-8B43-A080-4D6F6762D891}" type="datetimeFigureOut">
              <a:rPr lang="en-US" smtClean="0"/>
              <a:t>9/25/18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F148E4-BE86-6043-9442-C53409AA3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181329-A804-754A-8CC7-72D1956AA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EF0BA-9FA4-6F44-B5B1-5FAEB9C98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72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FB0615-86E6-474D-AD1B-BFDAE4199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EB53D-F4E8-8B43-A080-4D6F6762D891}" type="datetimeFigureOut">
              <a:rPr lang="en-US" smtClean="0"/>
              <a:t>9/25/18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215C1-D7AF-7740-B9F2-427F85883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964A8-3933-1246-BBCE-5CC5713E4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EF0BA-9FA4-6F44-B5B1-5FAEB9C98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38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69E74-FECB-0844-B80C-451510E0C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4E898-3A23-E74F-B0E6-4A87EA0CA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2CB3A-42C1-0540-BD96-09781283E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800C2-59CA-E148-8918-5D904603B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EB53D-F4E8-8B43-A080-4D6F6762D891}" type="datetimeFigureOut">
              <a:rPr lang="en-US" smtClean="0"/>
              <a:t>9/25/18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96335A-FEA4-634C-A011-5ED2D54B0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27341-BA2E-904C-BF89-364AAC47E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EF0BA-9FA4-6F44-B5B1-5FAEB9C98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81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A3448-FD16-D04E-94B4-E10C552F4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A8A089-28F7-4E4E-B2D8-EE3D5D0478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3E5D5E-B38E-4F44-B7CE-0CEEAB9CE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70AC3-DEBF-EC43-A830-D9E53634B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EB53D-F4E8-8B43-A080-4D6F6762D891}" type="datetimeFigureOut">
              <a:rPr lang="en-US" smtClean="0"/>
              <a:t>9/25/18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5CAC1-D6C6-7E41-B79D-1DB9055F1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9C2D5-C8FE-1741-AEA4-3C52F6967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EF0BA-9FA4-6F44-B5B1-5FAEB9C98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67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AA1D70-AE21-5A4F-95EA-E893BAFFE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4549E-BFAE-984D-8E6E-D0AFC774B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BDDDD-951A-0F46-A46A-C515781407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EB53D-F4E8-8B43-A080-4D6F6762D891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1518F-6641-B745-8D45-418BEE1B9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4E6CE-DBE1-904D-BB60-F25817A7CD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EF0BA-9FA4-6F44-B5B1-5FAEB9C98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6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tiff"/><Relationship Id="rId4" Type="http://schemas.openxmlformats.org/officeDocument/2006/relationships/image" Target="../media/image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MAanimation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" y="99392"/>
            <a:ext cx="11933344" cy="6858000"/>
          </a:xfrm>
          <a:prstGeom prst="rect">
            <a:avLst/>
          </a:prstGeom>
        </p:spPr>
      </p:pic>
      <p:pic>
        <p:nvPicPr>
          <p:cNvPr id="5" name="Picture 2" descr="http://westernmedical.ca/Portals/_default/Skins/WesternMedical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649" y="6093297"/>
            <a:ext cx="2347838" cy="5697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807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9664" y="300576"/>
            <a:ext cx="10834434" cy="1470025"/>
          </a:xfrm>
        </p:spPr>
        <p:txBody>
          <a:bodyPr>
            <a:noAutofit/>
          </a:bodyPr>
          <a:lstStyle/>
          <a:p>
            <a:r>
              <a:rPr lang="en-US" sz="5076" dirty="0">
                <a:solidFill>
                  <a:srgbClr val="F06B00"/>
                </a:solidFill>
                <a:latin typeface="Cera GR Black"/>
              </a:rPr>
              <a:t>WHY</a:t>
            </a:r>
            <a:r>
              <a:rPr lang="en-US" sz="5076" dirty="0">
                <a:latin typeface="Cera GR Black"/>
              </a:rPr>
              <a:t> Use a Document Review?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27399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619997"/>
            <a:ext cx="11715612" cy="8601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083490" y="1957196"/>
            <a:ext cx="10798458" cy="4252141"/>
          </a:xfrm>
          <a:prstGeom prst="rect">
            <a:avLst/>
          </a:prstGeom>
        </p:spPr>
        <p:txBody>
          <a:bodyPr vert="horz" lIns="116046" tIns="58023" rIns="116046" bIns="58023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407" lvl="1" indent="-435174" algn="l">
              <a:lnSpc>
                <a:spcPct val="120000"/>
              </a:lnSpc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cs typeface="Cera GR"/>
              </a:rPr>
              <a:t>Private </a:t>
            </a:r>
            <a:r>
              <a:rPr lang="en-US" dirty="0">
                <a:solidFill>
                  <a:schemeClr val="tx1"/>
                </a:solidFill>
                <a:cs typeface="Cera GR"/>
              </a:rPr>
              <a:t>response to specific case-management issues</a:t>
            </a:r>
          </a:p>
          <a:p>
            <a:pPr marL="1015407" lvl="1" indent="-435174" algn="l">
              <a:lnSpc>
                <a:spcPct val="120000"/>
              </a:lnSpc>
              <a:buFont typeface="Wingdings" charset="2"/>
              <a:buChar char="q"/>
            </a:pPr>
            <a:r>
              <a:rPr lang="en-US" dirty="0">
                <a:solidFill>
                  <a:schemeClr val="tx1"/>
                </a:solidFill>
                <a:cs typeface="Cera GR"/>
              </a:rPr>
              <a:t>Fast &amp; Practical</a:t>
            </a:r>
          </a:p>
          <a:p>
            <a:pPr marL="1015407" lvl="1" indent="-435174" algn="l">
              <a:lnSpc>
                <a:spcPct val="120000"/>
              </a:lnSpc>
              <a:buFont typeface="Wingdings" charset="2"/>
              <a:buChar char="q"/>
            </a:pPr>
            <a:r>
              <a:rPr lang="en-US" dirty="0">
                <a:solidFill>
                  <a:schemeClr val="tx1"/>
                </a:solidFill>
                <a:cs typeface="Cera GR"/>
              </a:rPr>
              <a:t>Low Cost</a:t>
            </a:r>
          </a:p>
          <a:p>
            <a:pPr marL="1015407" lvl="1" indent="-435174" algn="l">
              <a:lnSpc>
                <a:spcPct val="120000"/>
              </a:lnSpc>
              <a:buFont typeface="Wingdings" charset="2"/>
              <a:buChar char="q"/>
            </a:pPr>
            <a:r>
              <a:rPr lang="en-US" dirty="0">
                <a:solidFill>
                  <a:schemeClr val="tx1"/>
                </a:solidFill>
                <a:cs typeface="Cera GR"/>
              </a:rPr>
              <a:t>Caveats</a:t>
            </a:r>
          </a:p>
          <a:p>
            <a:pPr marL="1523110" lvl="2" indent="-362645" algn="l">
              <a:lnSpc>
                <a:spcPct val="120000"/>
              </a:lnSpc>
              <a:buFont typeface="Wingdings" charset="2"/>
              <a:buChar char="§"/>
            </a:pPr>
            <a:r>
              <a:rPr lang="en-US" sz="2800" dirty="0">
                <a:solidFill>
                  <a:schemeClr val="tx1"/>
                </a:solidFill>
                <a:cs typeface="Cera GR"/>
              </a:rPr>
              <a:t>Opinion dependent on the quality of information</a:t>
            </a:r>
          </a:p>
          <a:p>
            <a:pPr marL="1523110" lvl="2" indent="-362645" algn="l">
              <a:lnSpc>
                <a:spcPct val="120000"/>
              </a:lnSpc>
              <a:buFont typeface="Wingdings" charset="2"/>
              <a:buChar char="§"/>
            </a:pPr>
            <a:r>
              <a:rPr lang="en-US" sz="2800" dirty="0">
                <a:solidFill>
                  <a:schemeClr val="tx1"/>
                </a:solidFill>
                <a:cs typeface="Cera GR"/>
              </a:rPr>
              <a:t>No corroboration with examination</a:t>
            </a:r>
          </a:p>
          <a:p>
            <a:pPr marL="1523110" lvl="2" indent="-362645" algn="l">
              <a:lnSpc>
                <a:spcPct val="120000"/>
              </a:lnSpc>
              <a:buFont typeface="Wingdings" charset="2"/>
              <a:buChar char="§"/>
            </a:pPr>
            <a:r>
              <a:rPr lang="en-US" sz="2800" dirty="0">
                <a:solidFill>
                  <a:schemeClr val="tx1"/>
                </a:solidFill>
                <a:cs typeface="Cera GR"/>
              </a:rPr>
              <a:t>May not be current status </a:t>
            </a:r>
          </a:p>
          <a:p>
            <a:pPr algn="l"/>
            <a:endParaRPr lang="en-US" sz="3046" dirty="0">
              <a:solidFill>
                <a:schemeClr val="tx1"/>
              </a:solidFill>
              <a:latin typeface="Cera GR"/>
              <a:cs typeface="Cera G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DA2FE3-8EB7-A14D-A633-F61246F6FF12}"/>
              </a:ext>
            </a:extLst>
          </p:cNvPr>
          <p:cNvSpPr txBox="1"/>
          <p:nvPr/>
        </p:nvSpPr>
        <p:spPr>
          <a:xfrm>
            <a:off x="283624" y="357728"/>
            <a:ext cx="531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4095301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783" y="428902"/>
            <a:ext cx="10507642" cy="1482810"/>
          </a:xfrm>
        </p:spPr>
        <p:txBody>
          <a:bodyPr>
            <a:normAutofit/>
          </a:bodyPr>
          <a:lstStyle/>
          <a:p>
            <a:r>
              <a:rPr lang="en-US" sz="6092" b="1" dirty="0">
                <a:solidFill>
                  <a:srgbClr val="F06B00"/>
                </a:solidFill>
                <a:latin typeface="Cera GR Black"/>
              </a:rPr>
              <a:t>Document Review </a:t>
            </a:r>
            <a:r>
              <a:rPr lang="en-US" sz="6092" dirty="0">
                <a:latin typeface="Cera GR Black"/>
              </a:rPr>
              <a:t>vs. IME</a:t>
            </a:r>
            <a:endParaRPr lang="en-US" sz="4569" dirty="0">
              <a:latin typeface="Cera GR Black"/>
            </a:endParaRP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27399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047097" y="2054594"/>
            <a:ext cx="8821644" cy="3835967"/>
          </a:xfrm>
          <a:prstGeom prst="rect">
            <a:avLst/>
          </a:prstGeom>
        </p:spPr>
        <p:txBody>
          <a:bodyPr vert="horz" lIns="116046" tIns="58023" rIns="116046" bIns="58023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407" lvl="1" indent="-435174" algn="l">
              <a:lnSpc>
                <a:spcPct val="120000"/>
              </a:lnSpc>
              <a:buFont typeface="Wingdings" charset="2"/>
              <a:buChar char="q"/>
            </a:pPr>
            <a:r>
              <a:rPr lang="en-US" sz="3046" dirty="0">
                <a:solidFill>
                  <a:schemeClr val="tx1"/>
                </a:solidFill>
                <a:cs typeface="Cera GR"/>
              </a:rPr>
              <a:t>Private opinion</a:t>
            </a:r>
          </a:p>
          <a:p>
            <a:pPr marL="1015407" lvl="1" indent="-435174" algn="l">
              <a:lnSpc>
                <a:spcPct val="120000"/>
              </a:lnSpc>
              <a:buFont typeface="Wingdings" charset="2"/>
              <a:buChar char="q"/>
            </a:pPr>
            <a:r>
              <a:rPr lang="en-US" sz="3046" dirty="0">
                <a:solidFill>
                  <a:srgbClr val="000000"/>
                </a:solidFill>
                <a:cs typeface="Cera GR"/>
              </a:rPr>
              <a:t>More documentation is better than less</a:t>
            </a:r>
          </a:p>
          <a:p>
            <a:pPr marL="1015407" lvl="1" indent="-435174" algn="l">
              <a:lnSpc>
                <a:spcPct val="120000"/>
              </a:lnSpc>
              <a:buFont typeface="Wingdings" charset="2"/>
              <a:buChar char="q"/>
            </a:pPr>
            <a:r>
              <a:rPr lang="en-US" sz="3046" dirty="0">
                <a:solidFill>
                  <a:srgbClr val="000000"/>
                </a:solidFill>
                <a:cs typeface="Cera GR"/>
              </a:rPr>
              <a:t>Is it current?</a:t>
            </a:r>
          </a:p>
          <a:p>
            <a:pPr marL="1015407" lvl="1" indent="-435174" algn="l">
              <a:lnSpc>
                <a:spcPct val="120000"/>
              </a:lnSpc>
              <a:buFont typeface="Wingdings" charset="2"/>
              <a:buChar char="q"/>
            </a:pPr>
            <a:r>
              <a:rPr lang="en-US" sz="3046" dirty="0">
                <a:solidFill>
                  <a:srgbClr val="000000"/>
                </a:solidFill>
                <a:cs typeface="Cera GR"/>
              </a:rPr>
              <a:t>Distant experts</a:t>
            </a:r>
          </a:p>
          <a:p>
            <a:pPr marL="1015407" lvl="1" indent="-435174" algn="l">
              <a:lnSpc>
                <a:spcPct val="120000"/>
              </a:lnSpc>
              <a:buFont typeface="Wingdings" charset="2"/>
              <a:buChar char="q"/>
            </a:pPr>
            <a:r>
              <a:rPr lang="en-US" sz="3046" dirty="0">
                <a:solidFill>
                  <a:srgbClr val="000000"/>
                </a:solidFill>
                <a:cs typeface="Cera GR"/>
              </a:rPr>
              <a:t>Caveats</a:t>
            </a:r>
          </a:p>
          <a:p>
            <a:pPr marL="1015407" lvl="1" indent="-435174" algn="l">
              <a:lnSpc>
                <a:spcPct val="120000"/>
              </a:lnSpc>
              <a:buFont typeface="Wingdings" charset="2"/>
              <a:buChar char="q"/>
            </a:pPr>
            <a:r>
              <a:rPr lang="en-US" sz="3046" dirty="0">
                <a:solidFill>
                  <a:srgbClr val="000000"/>
                </a:solidFill>
                <a:cs typeface="Cera GR"/>
              </a:rPr>
              <a:t>No access to </a:t>
            </a:r>
            <a:r>
              <a:rPr lang="en-US" sz="3046" dirty="0" err="1">
                <a:solidFill>
                  <a:srgbClr val="000000"/>
                </a:solidFill>
                <a:cs typeface="Cera GR"/>
              </a:rPr>
              <a:t>NetCare</a:t>
            </a:r>
            <a:r>
              <a:rPr lang="en-US" sz="3046" dirty="0">
                <a:solidFill>
                  <a:srgbClr val="000000"/>
                </a:solidFill>
                <a:cs typeface="Cera GR"/>
              </a:rPr>
              <a:t> or caregivers</a:t>
            </a:r>
          </a:p>
          <a:p>
            <a:pPr marL="1160465" lvl="1" indent="-580233" algn="l">
              <a:buFont typeface="+mj-lt"/>
              <a:buAutoNum type="arabicPeriod"/>
            </a:pPr>
            <a:endParaRPr lang="en-US" sz="3046" b="1" dirty="0">
              <a:solidFill>
                <a:srgbClr val="F06B00"/>
              </a:solidFill>
              <a:latin typeface="Cera GR"/>
              <a:cs typeface="Cera G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82CCA-B027-A548-B30B-53D630851AB4}"/>
              </a:ext>
            </a:extLst>
          </p:cNvPr>
          <p:cNvSpPr txBox="1"/>
          <p:nvPr/>
        </p:nvSpPr>
        <p:spPr>
          <a:xfrm>
            <a:off x="283624" y="345438"/>
            <a:ext cx="5059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2321852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34283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453333"/>
              </p:ext>
            </p:extLst>
          </p:nvPr>
        </p:nvGraphicFramePr>
        <p:xfrm>
          <a:off x="526024" y="1124402"/>
          <a:ext cx="10536988" cy="5311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5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8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881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2962">
                <a:tc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Document Reviews</a:t>
                      </a:r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IMEs</a:t>
                      </a:r>
                    </a:p>
                  </a:txBody>
                  <a:tcPr marL="116046" marR="116046" marT="58023" marB="58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Tele-IMEs</a:t>
                      </a:r>
                    </a:p>
                  </a:txBody>
                  <a:tcPr marL="116046" marR="116046" marT="58023" marB="5802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264">
                <a:tc>
                  <a:txBody>
                    <a:bodyPr/>
                    <a:lstStyle/>
                    <a:p>
                      <a:r>
                        <a:rPr lang="en-US" sz="2300" dirty="0"/>
                        <a:t>Degree of Detail</a:t>
                      </a:r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Limited</a:t>
                      </a:r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Comprehensive</a:t>
                      </a:r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Comprehensive</a:t>
                      </a:r>
                    </a:p>
                  </a:txBody>
                  <a:tcPr marL="116046" marR="116046" marT="58023" marB="580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548">
                <a:tc>
                  <a:txBody>
                    <a:bodyPr/>
                    <a:lstStyle/>
                    <a:p>
                      <a:r>
                        <a:rPr lang="en-US" sz="2300" dirty="0"/>
                        <a:t>Caveats</a:t>
                      </a:r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More</a:t>
                      </a:r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Least</a:t>
                      </a:r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Some</a:t>
                      </a:r>
                    </a:p>
                  </a:txBody>
                  <a:tcPr marL="116046" marR="116046" marT="58023" marB="580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719">
                <a:tc>
                  <a:txBody>
                    <a:bodyPr/>
                    <a:lstStyle/>
                    <a:p>
                      <a:r>
                        <a:rPr lang="en-US" sz="2300" dirty="0"/>
                        <a:t>Private</a:t>
                      </a:r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Yes</a:t>
                      </a:r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No</a:t>
                      </a:r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No</a:t>
                      </a:r>
                    </a:p>
                  </a:txBody>
                  <a:tcPr marL="116046" marR="116046" marT="58023" marB="580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0431">
                <a:tc>
                  <a:txBody>
                    <a:bodyPr/>
                    <a:lstStyle/>
                    <a:p>
                      <a:r>
                        <a:rPr lang="en-US" sz="2300" dirty="0"/>
                        <a:t>Employee / Claimant Inconvenience</a:t>
                      </a:r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None</a:t>
                      </a:r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Some</a:t>
                      </a:r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Little</a:t>
                      </a:r>
                    </a:p>
                  </a:txBody>
                  <a:tcPr marL="116046" marR="116046" marT="58023" marB="580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264">
                <a:tc>
                  <a:txBody>
                    <a:bodyPr/>
                    <a:lstStyle/>
                    <a:p>
                      <a:r>
                        <a:rPr lang="en-US" sz="2300" dirty="0"/>
                        <a:t>Speed</a:t>
                      </a:r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1 Week</a:t>
                      </a:r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2-3 Weeks</a:t>
                      </a:r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2-3 Weeks</a:t>
                      </a:r>
                    </a:p>
                  </a:txBody>
                  <a:tcPr marL="116046" marR="116046" marT="58023" marB="580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068">
                <a:tc>
                  <a:txBody>
                    <a:bodyPr/>
                    <a:lstStyle/>
                    <a:p>
                      <a:r>
                        <a:rPr lang="en-US" sz="2300" dirty="0"/>
                        <a:t>Medical Specialty</a:t>
                      </a:r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ALL</a:t>
                      </a:r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ALL</a:t>
                      </a:r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 Psychiatry (only)</a:t>
                      </a:r>
                      <a:r>
                        <a:rPr lang="en-US" sz="2300" baseline="0" dirty="0"/>
                        <a:t> </a:t>
                      </a:r>
                      <a:endParaRPr lang="en-US" sz="2300" dirty="0"/>
                    </a:p>
                  </a:txBody>
                  <a:tcPr marL="116046" marR="116046" marT="58023" marB="5802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0264">
                <a:tc>
                  <a:txBody>
                    <a:bodyPr/>
                    <a:lstStyle/>
                    <a:p>
                      <a:r>
                        <a:rPr lang="en-US" sz="2300" dirty="0"/>
                        <a:t>Fee</a:t>
                      </a:r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$</a:t>
                      </a:r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$$</a:t>
                      </a:r>
                    </a:p>
                  </a:txBody>
                  <a:tcPr marL="116046" marR="116046" marT="58023" marB="58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$$</a:t>
                      </a:r>
                    </a:p>
                  </a:txBody>
                  <a:tcPr marL="116046" marR="116046" marT="58023" marB="5802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538313A-E418-D34E-89C4-388F7C3D2FF2}"/>
              </a:ext>
            </a:extLst>
          </p:cNvPr>
          <p:cNvSpPr txBox="1"/>
          <p:nvPr/>
        </p:nvSpPr>
        <p:spPr>
          <a:xfrm>
            <a:off x="283624" y="402601"/>
            <a:ext cx="541708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2837779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1749632">
            <a:extLst>
              <a:ext uri="{FF2B5EF4-FFF2-40B4-BE49-F238E27FC236}">
                <a16:creationId xmlns:a16="http://schemas.microsoft.com/office/drawing/2014/main" id="{9384866F-1BF4-CC43-A90C-F6845E58C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494" y="0"/>
            <a:ext cx="777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237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591" y="781010"/>
            <a:ext cx="10507642" cy="1005587"/>
          </a:xfrm>
        </p:spPr>
        <p:txBody>
          <a:bodyPr>
            <a:normAutofit/>
          </a:bodyPr>
          <a:lstStyle/>
          <a:p>
            <a:r>
              <a:rPr lang="en-US" sz="4800" u="sng" dirty="0">
                <a:latin typeface="Cera GR Black"/>
              </a:rPr>
              <a:t>FIVE</a:t>
            </a:r>
            <a:r>
              <a:rPr lang="en-US" sz="4800" dirty="0">
                <a:latin typeface="Cera GR Black"/>
              </a:rPr>
              <a:t> Frequently Confused Terms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27399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664363" y="2370236"/>
            <a:ext cx="9599870" cy="3205492"/>
          </a:xfrm>
          <a:prstGeom prst="rect">
            <a:avLst/>
          </a:prstGeom>
        </p:spPr>
        <p:txBody>
          <a:bodyPr vert="horz" lIns="116046" tIns="58023" rIns="116046" bIns="58023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60465" lvl="1" indent="-580233" algn="l">
              <a:buFont typeface="+mj-lt"/>
              <a:buAutoNum type="arabicPeriod"/>
            </a:pPr>
            <a:r>
              <a:rPr lang="en-US" sz="3046" b="1" dirty="0">
                <a:solidFill>
                  <a:srgbClr val="F06B00"/>
                </a:solidFill>
                <a:cs typeface="Cera GR"/>
              </a:rPr>
              <a:t>Disease vs. Syndrome</a:t>
            </a:r>
          </a:p>
          <a:p>
            <a:pPr marL="1160465" lvl="1" indent="-580233" algn="l">
              <a:buFont typeface="+mj-lt"/>
              <a:buAutoNum type="arabicPeriod"/>
            </a:pPr>
            <a:r>
              <a:rPr lang="en-US" sz="3046" b="1" dirty="0">
                <a:solidFill>
                  <a:srgbClr val="F06B00"/>
                </a:solidFill>
                <a:cs typeface="Cera GR"/>
              </a:rPr>
              <a:t>Objective vs. Subjective </a:t>
            </a:r>
          </a:p>
          <a:p>
            <a:pPr lvl="1" algn="l"/>
            <a:endParaRPr lang="en-US" sz="3046" b="1" dirty="0">
              <a:solidFill>
                <a:srgbClr val="F06B00"/>
              </a:solidFill>
              <a:latin typeface="Cera GR"/>
              <a:cs typeface="Cera GR"/>
            </a:endParaRPr>
          </a:p>
          <a:p>
            <a:pPr marL="1160465" lvl="1" indent="-580233" algn="l">
              <a:buFont typeface="+mj-lt"/>
              <a:buAutoNum type="arabicPeriod"/>
            </a:pPr>
            <a:endParaRPr lang="en-US" sz="3046" b="1" dirty="0">
              <a:solidFill>
                <a:srgbClr val="F06B00"/>
              </a:solidFill>
              <a:latin typeface="Cera GR"/>
              <a:cs typeface="Cera G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6E00D-B82F-634D-9EFC-C601601E90AE}"/>
              </a:ext>
            </a:extLst>
          </p:cNvPr>
          <p:cNvSpPr txBox="1"/>
          <p:nvPr/>
        </p:nvSpPr>
        <p:spPr>
          <a:xfrm>
            <a:off x="383637" y="342838"/>
            <a:ext cx="424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172407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998"/>
            <a:ext cx="12191999" cy="6868731"/>
          </a:xfrm>
          <a:prstGeom prst="rect">
            <a:avLst/>
          </a:prstGeom>
        </p:spPr>
      </p:pic>
      <p:pic>
        <p:nvPicPr>
          <p:cNvPr id="3" name="Picture 2" descr="WMA_PPT_header.jpg">
            <a:extLst>
              <a:ext uri="{FF2B5EF4-FFF2-40B4-BE49-F238E27FC236}">
                <a16:creationId xmlns:a16="http://schemas.microsoft.com/office/drawing/2014/main" id="{A1F1D220-4546-4147-B239-E084BDEA6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3" y="159698"/>
            <a:ext cx="11715612" cy="507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5384EC-D225-8943-85D0-E8A3AE6013E4}"/>
              </a:ext>
            </a:extLst>
          </p:cNvPr>
          <p:cNvSpPr txBox="1"/>
          <p:nvPr/>
        </p:nvSpPr>
        <p:spPr>
          <a:xfrm>
            <a:off x="238193" y="242763"/>
            <a:ext cx="539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101881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591" y="781010"/>
            <a:ext cx="10507642" cy="949316"/>
          </a:xfrm>
        </p:spPr>
        <p:txBody>
          <a:bodyPr>
            <a:normAutofit/>
          </a:bodyPr>
          <a:lstStyle/>
          <a:p>
            <a:r>
              <a:rPr lang="en-US" sz="4400" u="sng" dirty="0">
                <a:latin typeface="Cera GR Black"/>
              </a:rPr>
              <a:t>FIVE</a:t>
            </a:r>
            <a:r>
              <a:rPr lang="en-US" sz="4400" dirty="0">
                <a:latin typeface="Cera GR Black"/>
              </a:rPr>
              <a:t> Frequently Confused Terms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27399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664363" y="2770832"/>
            <a:ext cx="9599870" cy="3205492"/>
          </a:xfrm>
          <a:prstGeom prst="rect">
            <a:avLst/>
          </a:prstGeom>
        </p:spPr>
        <p:txBody>
          <a:bodyPr vert="horz" lIns="116046" tIns="58023" rIns="116046" bIns="58023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60465" lvl="1" indent="-580233" algn="l">
              <a:buFont typeface="+mj-lt"/>
              <a:buAutoNum type="arabicPeriod"/>
            </a:pPr>
            <a:r>
              <a:rPr lang="en-US" sz="3046" b="1" dirty="0">
                <a:solidFill>
                  <a:srgbClr val="F06B00"/>
                </a:solidFill>
                <a:cs typeface="Cera GR"/>
              </a:rPr>
              <a:t>Disease vs. Syndrome</a:t>
            </a:r>
          </a:p>
          <a:p>
            <a:pPr marL="1160465" lvl="1" indent="-580233" algn="l">
              <a:buFont typeface="+mj-lt"/>
              <a:buAutoNum type="arabicPeriod"/>
            </a:pPr>
            <a:r>
              <a:rPr lang="en-US" sz="3046" b="1" dirty="0">
                <a:solidFill>
                  <a:srgbClr val="F06B00"/>
                </a:solidFill>
                <a:cs typeface="Cera GR"/>
              </a:rPr>
              <a:t>Subjective vs. Objective </a:t>
            </a:r>
          </a:p>
          <a:p>
            <a:pPr marL="1160465" lvl="1" indent="-580233" algn="l">
              <a:buFont typeface="+mj-lt"/>
              <a:buAutoNum type="arabicPeriod"/>
            </a:pPr>
            <a:r>
              <a:rPr lang="en-US" sz="3046" b="1" dirty="0">
                <a:solidFill>
                  <a:srgbClr val="F06B00"/>
                </a:solidFill>
                <a:cs typeface="Cera GR"/>
              </a:rPr>
              <a:t>Exacerbation vs. Aggravation</a:t>
            </a:r>
          </a:p>
          <a:p>
            <a:pPr marL="1160465" lvl="1" indent="-580233" algn="l">
              <a:buFont typeface="+mj-lt"/>
              <a:buAutoNum type="arabicPeriod"/>
            </a:pPr>
            <a:endParaRPr lang="en-US" sz="3046" b="1" dirty="0">
              <a:solidFill>
                <a:srgbClr val="F06B00"/>
              </a:solidFill>
              <a:latin typeface="Cera GR"/>
              <a:cs typeface="Cera G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70DA2D-20F7-6A48-BFA2-16F0EE6D2361}"/>
              </a:ext>
            </a:extLst>
          </p:cNvPr>
          <p:cNvSpPr txBox="1"/>
          <p:nvPr/>
        </p:nvSpPr>
        <p:spPr>
          <a:xfrm>
            <a:off x="283624" y="342838"/>
            <a:ext cx="5159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126710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_Aggravation_Chart_11&quot;x17&quot;_FIN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247" y="102393"/>
            <a:ext cx="4437530" cy="6858000"/>
          </a:xfrm>
          <a:prstGeom prst="rect">
            <a:avLst/>
          </a:prstGeom>
        </p:spPr>
      </p:pic>
      <p:pic>
        <p:nvPicPr>
          <p:cNvPr id="3" name="Picture 2" descr="A_Exacerbation_Chart_11&quot;x17&quot;_FIN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15" y="102393"/>
            <a:ext cx="4437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5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591" y="710670"/>
            <a:ext cx="10507642" cy="1482810"/>
          </a:xfrm>
        </p:spPr>
        <p:txBody>
          <a:bodyPr>
            <a:normAutofit/>
          </a:bodyPr>
          <a:lstStyle/>
          <a:p>
            <a:r>
              <a:rPr lang="en-US" sz="4569" dirty="0">
                <a:latin typeface="Cera GR Black"/>
              </a:rPr>
              <a:t>Case Study #1</a:t>
            </a:r>
            <a:br>
              <a:rPr lang="en-US" sz="4569" dirty="0">
                <a:latin typeface="Cera GR Black"/>
              </a:rPr>
            </a:br>
            <a:r>
              <a:rPr lang="en-US" sz="4569" dirty="0">
                <a:latin typeface="Cera GR Black"/>
              </a:rPr>
              <a:t>Exacerbation vs. Aggravation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27399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547874" y="2353482"/>
            <a:ext cx="11187112" cy="4248656"/>
          </a:xfrm>
          <a:prstGeom prst="rect">
            <a:avLst/>
          </a:prstGeom>
        </p:spPr>
        <p:txBody>
          <a:bodyPr vert="horz" lIns="116046" tIns="58023" rIns="116046" bIns="58023" rtlCol="0">
            <a:normAutofit fontScale="5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4400" dirty="0">
                <a:solidFill>
                  <a:schemeClr val="tx1"/>
                </a:solidFill>
              </a:rPr>
              <a:t>59-year-old male plumber</a:t>
            </a:r>
          </a:p>
          <a:p>
            <a:pPr marL="457200" indent="-457200" algn="l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4400" dirty="0">
                <a:solidFill>
                  <a:schemeClr val="tx1"/>
                </a:solidFill>
              </a:rPr>
              <a:t>Side impact MVA with intrusion at highway speed. Seat belt worn. Airbags deployed.</a:t>
            </a:r>
          </a:p>
          <a:p>
            <a:pPr marL="457200" indent="-457200" algn="l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4400" dirty="0">
                <a:solidFill>
                  <a:schemeClr val="tx1"/>
                </a:solidFill>
              </a:rPr>
              <a:t>PMHx generalized osteoarthritis</a:t>
            </a:r>
          </a:p>
          <a:p>
            <a:pPr marL="457200" indent="-457200" algn="l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4400" dirty="0">
                <a:solidFill>
                  <a:schemeClr val="tx1"/>
                </a:solidFill>
              </a:rPr>
              <a:t>c/o: acute onset left-sided chest pain. Chest X-ray showed an undisplaced left rib fracture. Tender over left chest wall.</a:t>
            </a:r>
          </a:p>
          <a:p>
            <a:pPr marL="457200" indent="-457200" algn="l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4400" dirty="0">
                <a:solidFill>
                  <a:schemeClr val="tx1"/>
                </a:solidFill>
              </a:rPr>
              <a:t>Left-sided knee pain started 2 days after the MVA. On examination: painful ROM but negative for meniscus injury. No effusion. X-rays showed osteoarthritis of both knees but no fracture. </a:t>
            </a:r>
          </a:p>
          <a:p>
            <a:pPr marL="457200" indent="-457200" algn="l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4400" dirty="0">
                <a:solidFill>
                  <a:schemeClr val="tx1"/>
                </a:solidFill>
              </a:rPr>
              <a:t>GP asks for approval for private MRI of the left knee </a:t>
            </a:r>
          </a:p>
          <a:p>
            <a:pPr lvl="1" algn="l"/>
            <a:endParaRPr lang="en-US" sz="3046" b="1" dirty="0">
              <a:solidFill>
                <a:srgbClr val="F06B00"/>
              </a:solidFill>
              <a:latin typeface="Cera GR"/>
              <a:cs typeface="Cera GR"/>
            </a:endParaRPr>
          </a:p>
          <a:p>
            <a:pPr marL="1160465" lvl="1" indent="-580233" algn="l">
              <a:buFont typeface="+mj-lt"/>
              <a:buAutoNum type="arabicPeriod"/>
            </a:pPr>
            <a:endParaRPr lang="en-US" sz="3046" b="1" dirty="0">
              <a:solidFill>
                <a:srgbClr val="F06B00"/>
              </a:solidFill>
              <a:latin typeface="Cera GR"/>
              <a:cs typeface="Cera G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831617-A6C6-A04E-A275-FDFBEAA13A7A}"/>
              </a:ext>
            </a:extLst>
          </p:cNvPr>
          <p:cNvSpPr txBox="1"/>
          <p:nvPr/>
        </p:nvSpPr>
        <p:spPr>
          <a:xfrm>
            <a:off x="283624" y="342838"/>
            <a:ext cx="470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952549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591" y="781010"/>
            <a:ext cx="10507642" cy="1482810"/>
          </a:xfrm>
        </p:spPr>
        <p:txBody>
          <a:bodyPr>
            <a:normAutofit/>
          </a:bodyPr>
          <a:lstStyle/>
          <a:p>
            <a:r>
              <a:rPr lang="en-US" sz="4569" u="sng" dirty="0">
                <a:latin typeface="Cera GR Black"/>
              </a:rPr>
              <a:t>FIVE</a:t>
            </a:r>
            <a:r>
              <a:rPr lang="en-US" sz="4569" dirty="0">
                <a:latin typeface="Cera GR Black"/>
              </a:rPr>
              <a:t> Frequently Confused Terms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27399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347840" y="2567354"/>
            <a:ext cx="9599870" cy="3408970"/>
          </a:xfrm>
          <a:prstGeom prst="rect">
            <a:avLst/>
          </a:prstGeom>
        </p:spPr>
        <p:txBody>
          <a:bodyPr vert="horz" lIns="116046" tIns="58023" rIns="116046" bIns="58023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60465" lvl="1" indent="-580233" algn="l">
              <a:buFont typeface="+mj-lt"/>
              <a:buAutoNum type="arabicPeriod"/>
            </a:pPr>
            <a:r>
              <a:rPr lang="en-US" sz="3046" b="1" dirty="0">
                <a:solidFill>
                  <a:srgbClr val="F06B00"/>
                </a:solidFill>
                <a:cs typeface="Cera GR"/>
              </a:rPr>
              <a:t>Disease vs. Syndrome</a:t>
            </a:r>
          </a:p>
          <a:p>
            <a:pPr marL="1160465" lvl="1" indent="-580233" algn="l">
              <a:buFont typeface="+mj-lt"/>
              <a:buAutoNum type="arabicPeriod"/>
            </a:pPr>
            <a:r>
              <a:rPr lang="en-US" sz="3046" b="1" dirty="0">
                <a:solidFill>
                  <a:srgbClr val="F06B00"/>
                </a:solidFill>
                <a:cs typeface="Cera GR"/>
              </a:rPr>
              <a:t>Subjective vs. Objective </a:t>
            </a:r>
          </a:p>
          <a:p>
            <a:pPr marL="1160465" lvl="1" indent="-580233" algn="l">
              <a:buFont typeface="+mj-lt"/>
              <a:buAutoNum type="arabicPeriod"/>
            </a:pPr>
            <a:r>
              <a:rPr lang="en-US" sz="3046" b="1" dirty="0">
                <a:solidFill>
                  <a:srgbClr val="F06B00"/>
                </a:solidFill>
                <a:cs typeface="Cera GR"/>
              </a:rPr>
              <a:t>Exacerbation vs. Aggravation </a:t>
            </a:r>
          </a:p>
          <a:p>
            <a:pPr marL="1160465" lvl="1" indent="-580233" algn="l">
              <a:buFont typeface="+mj-lt"/>
              <a:buAutoNum type="arabicPeriod"/>
            </a:pPr>
            <a:r>
              <a:rPr lang="en-US" sz="3046" b="1" dirty="0">
                <a:solidFill>
                  <a:srgbClr val="F06B00"/>
                </a:solidFill>
                <a:cs typeface="Cera GR"/>
              </a:rPr>
              <a:t>Impairment vs. Disability</a:t>
            </a:r>
          </a:p>
          <a:p>
            <a:pPr marL="1160465" lvl="1" indent="-580233" algn="l">
              <a:buFont typeface="+mj-lt"/>
              <a:buAutoNum type="arabicPeriod"/>
            </a:pPr>
            <a:r>
              <a:rPr lang="en-US" sz="3046" b="1" dirty="0">
                <a:solidFill>
                  <a:srgbClr val="F06B00"/>
                </a:solidFill>
                <a:cs typeface="Cera GR"/>
              </a:rPr>
              <a:t>Restriction vs. Limitation</a:t>
            </a:r>
          </a:p>
          <a:p>
            <a:pPr lvl="1" algn="l"/>
            <a:endParaRPr lang="en-US" sz="3046" b="1" dirty="0">
              <a:solidFill>
                <a:srgbClr val="F06B00"/>
              </a:solidFill>
              <a:latin typeface="Cera GR"/>
              <a:cs typeface="Cera GR"/>
            </a:endParaRPr>
          </a:p>
          <a:p>
            <a:pPr marL="1160465" lvl="1" indent="-580233" algn="l">
              <a:buFont typeface="+mj-lt"/>
              <a:buAutoNum type="arabicPeriod"/>
            </a:pPr>
            <a:endParaRPr lang="en-US" sz="3046" b="1" dirty="0">
              <a:solidFill>
                <a:srgbClr val="F06B00"/>
              </a:solidFill>
              <a:latin typeface="Cera GR"/>
              <a:cs typeface="Cera G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831617-A6C6-A04E-A275-FDFBEAA13A7A}"/>
              </a:ext>
            </a:extLst>
          </p:cNvPr>
          <p:cNvSpPr txBox="1"/>
          <p:nvPr/>
        </p:nvSpPr>
        <p:spPr>
          <a:xfrm>
            <a:off x="283624" y="342838"/>
            <a:ext cx="470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26244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2574" y="1544580"/>
            <a:ext cx="10346837" cy="1470025"/>
          </a:xfrm>
        </p:spPr>
        <p:txBody>
          <a:bodyPr>
            <a:normAutofit fontScale="90000"/>
          </a:bodyPr>
          <a:lstStyle/>
          <a:p>
            <a:r>
              <a:rPr lang="en-US" sz="7615" dirty="0">
                <a:latin typeface="Cera GR Black"/>
              </a:rPr>
              <a:t>Document Reviews</a:t>
            </a:r>
            <a:br>
              <a:rPr lang="en-US" sz="7615" dirty="0">
                <a:latin typeface="Cera GR Black"/>
              </a:rPr>
            </a:br>
            <a:r>
              <a:rPr lang="en-US" sz="7615" dirty="0">
                <a:latin typeface="Cera GR Black"/>
              </a:rPr>
              <a:t>&amp; Other Good Stuff!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531" y="3328421"/>
            <a:ext cx="8520925" cy="981287"/>
          </a:xfrm>
        </p:spPr>
        <p:txBody>
          <a:bodyPr>
            <a:noAutofit/>
          </a:bodyPr>
          <a:lstStyle/>
          <a:p>
            <a:r>
              <a:rPr lang="en-CA" sz="3200" b="1" dirty="0">
                <a:solidFill>
                  <a:srgbClr val="FF6600"/>
                </a:solidFill>
              </a:rPr>
              <a:t>Co-operators General Insurance Company </a:t>
            </a:r>
          </a:p>
          <a:p>
            <a:r>
              <a:rPr lang="en-CA" sz="3200" b="1" dirty="0">
                <a:solidFill>
                  <a:srgbClr val="FF6600"/>
                </a:solidFill>
              </a:rPr>
              <a:t>September 26, 2018</a:t>
            </a:r>
            <a:endParaRPr lang="en-US" sz="3200" b="1" dirty="0">
              <a:solidFill>
                <a:srgbClr val="FF6600"/>
              </a:solidFill>
            </a:endParaRP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24461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835531" y="4804927"/>
            <a:ext cx="8520925" cy="981287"/>
          </a:xfrm>
          <a:prstGeom prst="rect">
            <a:avLst/>
          </a:prstGeom>
        </p:spPr>
        <p:txBody>
          <a:bodyPr vert="horz" lIns="116046" tIns="58023" rIns="116046" bIns="58023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46" b="1" dirty="0">
                <a:solidFill>
                  <a:schemeClr val="tx1"/>
                </a:solidFill>
                <a:cs typeface="Cera GR"/>
              </a:rPr>
              <a:t>Dr. Roger Hodkinson, CEO &amp; Medical Director Western Medical Assessments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2BEDF6-1E00-F04E-AA03-024B2197F933}"/>
              </a:ext>
            </a:extLst>
          </p:cNvPr>
          <p:cNvSpPr/>
          <p:nvPr/>
        </p:nvSpPr>
        <p:spPr>
          <a:xfrm>
            <a:off x="283624" y="302574"/>
            <a:ext cx="2980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2376377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1982" y="527504"/>
            <a:ext cx="10745599" cy="14700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57B00"/>
                </a:solidFill>
                <a:latin typeface="Cera GR Black"/>
              </a:rPr>
              <a:t>Medicalization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27399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908282" y="1997529"/>
            <a:ext cx="9499134" cy="3823135"/>
          </a:xfrm>
          <a:prstGeom prst="rect">
            <a:avLst/>
          </a:prstGeom>
        </p:spPr>
        <p:txBody>
          <a:bodyPr vert="horz" lIns="116046" tIns="58023" rIns="116046" bIns="58023" rtlCol="0">
            <a:normAutofit fontScale="4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0233" lvl="1" algn="l"/>
            <a:endParaRPr lang="en-US" sz="3300" dirty="0">
              <a:solidFill>
                <a:srgbClr val="000000"/>
              </a:solidFill>
            </a:endParaRPr>
          </a:p>
          <a:p>
            <a:pPr lvl="1" algn="l"/>
            <a:endParaRPr lang="en-US" sz="4188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8000" i="1" dirty="0">
                <a:solidFill>
                  <a:srgbClr val="000000"/>
                </a:solidFill>
                <a:latin typeface="+mj-lt"/>
              </a:rPr>
              <a:t>“Vague disability notes from GPs — or the ‘Elephant-in-the-room syndrome’ — are, in my opinion, the single biggest contributor to the massive cost of disability in Canada.”</a:t>
            </a:r>
          </a:p>
          <a:p>
            <a:pPr lvl="1">
              <a:lnSpc>
                <a:spcPct val="120000"/>
              </a:lnSpc>
            </a:pPr>
            <a:endParaRPr lang="en-US" sz="4061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4061" dirty="0">
                <a:solidFill>
                  <a:srgbClr val="000000"/>
                </a:solidFill>
              </a:rPr>
              <a:t>Dr. Roger Hodkinson</a:t>
            </a:r>
          </a:p>
          <a:p>
            <a:pPr lvl="1">
              <a:lnSpc>
                <a:spcPct val="120000"/>
              </a:lnSpc>
            </a:pPr>
            <a:r>
              <a:rPr lang="en-US" sz="4061" i="1" dirty="0">
                <a:solidFill>
                  <a:srgbClr val="000000"/>
                </a:solidFill>
              </a:rPr>
              <a:t>‘4 Myths of Disability Management’</a:t>
            </a:r>
          </a:p>
          <a:p>
            <a:pPr lvl="1">
              <a:lnSpc>
                <a:spcPct val="120000"/>
              </a:lnSpc>
            </a:pPr>
            <a:r>
              <a:rPr lang="en-US" sz="4061" dirty="0">
                <a:solidFill>
                  <a:srgbClr val="000000"/>
                </a:solidFill>
              </a:rPr>
              <a:t>Canadian HR Reporter, Sept. 26, 2016</a:t>
            </a:r>
          </a:p>
          <a:p>
            <a:pPr lvl="1" algn="l"/>
            <a:endParaRPr lang="en-US" sz="4061" dirty="0">
              <a:solidFill>
                <a:srgbClr val="000000"/>
              </a:solidFill>
            </a:endParaRPr>
          </a:p>
          <a:p>
            <a:pPr lvl="1" algn="l"/>
            <a:endParaRPr lang="en-US" sz="2284" dirty="0">
              <a:solidFill>
                <a:srgbClr val="000000"/>
              </a:solidFill>
            </a:endParaRPr>
          </a:p>
          <a:p>
            <a:pPr lvl="2" algn="l"/>
            <a:endParaRPr lang="en-US" sz="2284" dirty="0">
              <a:solidFill>
                <a:srgbClr val="000000"/>
              </a:solidFill>
            </a:endParaRPr>
          </a:p>
          <a:p>
            <a:pPr marL="1523110" lvl="2" indent="-362645" algn="l">
              <a:buFont typeface="Arial"/>
              <a:buChar char="•"/>
            </a:pPr>
            <a:endParaRPr lang="en-US" sz="2284" dirty="0">
              <a:solidFill>
                <a:srgbClr val="000000"/>
              </a:solidFill>
            </a:endParaRPr>
          </a:p>
          <a:p>
            <a:pPr marL="435174" indent="-435174" algn="l">
              <a:buFont typeface="Arial"/>
              <a:buChar char="•"/>
            </a:pPr>
            <a:endParaRPr lang="en-US" sz="2284" dirty="0">
              <a:solidFill>
                <a:srgbClr val="000000"/>
              </a:solidFill>
            </a:endParaRPr>
          </a:p>
          <a:p>
            <a:pPr marL="435174" indent="-435174" algn="l">
              <a:buFont typeface="Arial"/>
              <a:buChar char="•"/>
            </a:pPr>
            <a:endParaRPr lang="en-US" sz="2284" b="1" dirty="0">
              <a:solidFill>
                <a:srgbClr val="000000"/>
              </a:solidFill>
            </a:endParaRPr>
          </a:p>
          <a:p>
            <a:pPr marL="435174" indent="-435174" algn="l">
              <a:buFont typeface="Arial"/>
              <a:buChar char="•"/>
            </a:pPr>
            <a:endParaRPr lang="en-US" sz="2284" dirty="0">
              <a:solidFill>
                <a:srgbClr val="000000"/>
              </a:solidFill>
            </a:endParaRPr>
          </a:p>
          <a:p>
            <a:pPr marL="435174" indent="-435174" algn="l">
              <a:buFont typeface="Arial"/>
              <a:buChar char="•"/>
            </a:pPr>
            <a:endParaRPr lang="en-US" sz="2284" dirty="0">
              <a:solidFill>
                <a:schemeClr val="tx1"/>
              </a:solidFill>
              <a:latin typeface="Cera GR"/>
              <a:cs typeface="Cera G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24E53B-E28A-0947-906F-77A28C77E43C}"/>
              </a:ext>
            </a:extLst>
          </p:cNvPr>
          <p:cNvSpPr txBox="1"/>
          <p:nvPr/>
        </p:nvSpPr>
        <p:spPr>
          <a:xfrm>
            <a:off x="283624" y="347403"/>
            <a:ext cx="537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2275814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B0497D-95AD-EB4D-928F-927C1F7EA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899" y="0"/>
            <a:ext cx="6608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5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1982" y="248623"/>
            <a:ext cx="10745599" cy="14700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57B00"/>
                </a:solidFill>
                <a:latin typeface="Cera GR Black"/>
              </a:rPr>
              <a:t>Medicalization </a:t>
            </a:r>
            <a:r>
              <a:rPr lang="en-US" sz="4000" b="1" dirty="0">
                <a:latin typeface="Cera GR Black"/>
              </a:rPr>
              <a:t>#2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27399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28651" y="1729943"/>
            <a:ext cx="10764278" cy="4691192"/>
          </a:xfrm>
          <a:prstGeom prst="rect">
            <a:avLst/>
          </a:prstGeom>
        </p:spPr>
        <p:txBody>
          <a:bodyPr vert="horz" lIns="116046" tIns="58023" rIns="116046" bIns="58023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407" lvl="1" indent="-435174" algn="l">
              <a:buFont typeface="Wingdings" charset="2"/>
              <a:buChar char="q"/>
            </a:pPr>
            <a:r>
              <a:rPr lang="en-US" sz="3300" dirty="0">
                <a:solidFill>
                  <a:srgbClr val="000000"/>
                </a:solidFill>
              </a:rPr>
              <a:t>Chiropractor /Physiotherapy</a:t>
            </a:r>
          </a:p>
          <a:p>
            <a:pPr marL="1015407" lvl="1" indent="-435174" algn="l">
              <a:buFont typeface="Wingdings" charset="2"/>
              <a:buChar char="q"/>
            </a:pPr>
            <a:r>
              <a:rPr lang="en-US" sz="3300" dirty="0">
                <a:solidFill>
                  <a:srgbClr val="000000"/>
                </a:solidFill>
              </a:rPr>
              <a:t>Family / Society / Internet</a:t>
            </a:r>
          </a:p>
          <a:p>
            <a:pPr marL="1015407" lvl="1" indent="-435174" algn="l">
              <a:buFont typeface="Wingdings" charset="2"/>
              <a:buChar char="q"/>
            </a:pPr>
            <a:r>
              <a:rPr lang="en-US" sz="3300" dirty="0">
                <a:solidFill>
                  <a:srgbClr val="000000"/>
                </a:solidFill>
              </a:rPr>
              <a:t>Lawyers</a:t>
            </a:r>
          </a:p>
          <a:p>
            <a:pPr marL="1160465" lvl="1" indent="-580233" algn="l">
              <a:buFont typeface="Wingdings" pitchFamily="2" charset="2"/>
              <a:buChar char="q"/>
            </a:pPr>
            <a:r>
              <a:rPr lang="en-US" sz="3300" dirty="0">
                <a:solidFill>
                  <a:srgbClr val="000000"/>
                </a:solidFill>
              </a:rPr>
              <a:t>3</a:t>
            </a:r>
            <a:r>
              <a:rPr lang="en-US" sz="3300" baseline="30000" dirty="0">
                <a:solidFill>
                  <a:srgbClr val="000000"/>
                </a:solidFill>
              </a:rPr>
              <a:t>rd</a:t>
            </a:r>
            <a:r>
              <a:rPr lang="en-US" sz="3300" dirty="0">
                <a:solidFill>
                  <a:srgbClr val="000000"/>
                </a:solidFill>
              </a:rPr>
              <a:t>, 4</a:t>
            </a:r>
            <a:r>
              <a:rPr lang="en-US" sz="3300" baseline="30000" dirty="0">
                <a:solidFill>
                  <a:srgbClr val="000000"/>
                </a:solidFill>
              </a:rPr>
              <a:t>th</a:t>
            </a:r>
            <a:r>
              <a:rPr lang="en-US" sz="3300" dirty="0">
                <a:solidFill>
                  <a:srgbClr val="000000"/>
                </a:solidFill>
              </a:rPr>
              <a:t>, 5</a:t>
            </a:r>
            <a:r>
              <a:rPr lang="en-US" sz="3300" baseline="30000" dirty="0">
                <a:solidFill>
                  <a:srgbClr val="000000"/>
                </a:solidFill>
              </a:rPr>
              <a:t>th</a:t>
            </a:r>
            <a:r>
              <a:rPr lang="en-US" sz="3300" dirty="0">
                <a:solidFill>
                  <a:srgbClr val="000000"/>
                </a:solidFill>
              </a:rPr>
              <a:t> opinions: ‘Mayo Clinic Syndrome’</a:t>
            </a:r>
          </a:p>
          <a:p>
            <a:pPr lvl="2" algn="l"/>
            <a:r>
              <a:rPr lang="en-US" sz="3300" b="1" dirty="0">
                <a:solidFill>
                  <a:srgbClr val="F06B00"/>
                </a:solidFill>
              </a:rPr>
              <a:t>“If you have to prove you’re ill you can’t get well.” </a:t>
            </a:r>
          </a:p>
          <a:p>
            <a:pPr lvl="2" algn="l"/>
            <a:r>
              <a:rPr lang="en-US" sz="3300" dirty="0">
                <a:solidFill>
                  <a:srgbClr val="000000"/>
                </a:solidFill>
              </a:rPr>
              <a:t>(Dr. </a:t>
            </a:r>
            <a:r>
              <a:rPr lang="en-US" sz="3300" dirty="0" err="1">
                <a:solidFill>
                  <a:srgbClr val="000000"/>
                </a:solidFill>
              </a:rPr>
              <a:t>Hadler</a:t>
            </a:r>
            <a:r>
              <a:rPr lang="en-US" sz="3300" dirty="0">
                <a:solidFill>
                  <a:srgbClr val="000000"/>
                </a:solidFill>
              </a:rPr>
              <a:t>, US Rheumatologist)</a:t>
            </a:r>
          </a:p>
          <a:p>
            <a:pPr marL="1160465" lvl="1" indent="-580233" algn="l">
              <a:buFont typeface="Wingdings" pitchFamily="2" charset="2"/>
              <a:buChar char="q"/>
            </a:pPr>
            <a:r>
              <a:rPr lang="en-US" sz="3300" dirty="0">
                <a:solidFill>
                  <a:srgbClr val="000000"/>
                </a:solidFill>
              </a:rPr>
              <a:t>No surgery unless corroborating symptoms, signs and imaging</a:t>
            </a:r>
          </a:p>
          <a:p>
            <a:pPr marL="1160465" lvl="1" indent="-580233" algn="l">
              <a:buFont typeface="Wingdings" pitchFamily="2" charset="2"/>
              <a:buChar char="q"/>
            </a:pPr>
            <a:r>
              <a:rPr lang="en-US" sz="3300" b="1" dirty="0">
                <a:solidFill>
                  <a:srgbClr val="F06B00"/>
                </a:solidFill>
              </a:rPr>
              <a:t>First, Do No Harm!</a:t>
            </a:r>
          </a:p>
          <a:p>
            <a:pPr marL="1160465" lvl="1" indent="-580233" algn="l">
              <a:buFont typeface="Wingdings" pitchFamily="2" charset="2"/>
              <a:buChar char="q"/>
            </a:pPr>
            <a:r>
              <a:rPr lang="en-US" sz="3300" b="1" dirty="0">
                <a:solidFill>
                  <a:srgbClr val="F06B00"/>
                </a:solidFill>
              </a:rPr>
              <a:t>Medicalization E-Book </a:t>
            </a:r>
            <a:r>
              <a:rPr lang="en-US" sz="3300" dirty="0">
                <a:solidFill>
                  <a:schemeClr val="tx1"/>
                </a:solidFill>
              </a:rPr>
              <a:t>(WMA website: ‘News &amp; Events’)</a:t>
            </a:r>
          </a:p>
          <a:p>
            <a:pPr lvl="1" algn="l"/>
            <a:endParaRPr lang="en-US" sz="4188" dirty="0">
              <a:solidFill>
                <a:srgbClr val="000000"/>
              </a:solidFill>
            </a:endParaRPr>
          </a:p>
          <a:p>
            <a:pPr lvl="1" algn="l"/>
            <a:endParaRPr lang="en-US" sz="4061" dirty="0">
              <a:solidFill>
                <a:srgbClr val="000000"/>
              </a:solidFill>
            </a:endParaRPr>
          </a:p>
          <a:p>
            <a:pPr lvl="1" algn="l"/>
            <a:endParaRPr lang="en-US" sz="2284" dirty="0">
              <a:solidFill>
                <a:srgbClr val="000000"/>
              </a:solidFill>
            </a:endParaRPr>
          </a:p>
          <a:p>
            <a:pPr lvl="2" algn="l"/>
            <a:endParaRPr lang="en-US" sz="2284" dirty="0">
              <a:solidFill>
                <a:srgbClr val="000000"/>
              </a:solidFill>
            </a:endParaRPr>
          </a:p>
          <a:p>
            <a:pPr marL="1523110" lvl="2" indent="-362645" algn="l">
              <a:buFont typeface="Arial"/>
              <a:buChar char="•"/>
            </a:pPr>
            <a:endParaRPr lang="en-US" sz="2284" dirty="0">
              <a:solidFill>
                <a:srgbClr val="000000"/>
              </a:solidFill>
            </a:endParaRPr>
          </a:p>
          <a:p>
            <a:pPr marL="435174" indent="-435174" algn="l">
              <a:buFont typeface="Arial"/>
              <a:buChar char="•"/>
            </a:pPr>
            <a:endParaRPr lang="en-US" sz="2284" dirty="0">
              <a:solidFill>
                <a:srgbClr val="000000"/>
              </a:solidFill>
            </a:endParaRPr>
          </a:p>
          <a:p>
            <a:pPr marL="435174" indent="-435174" algn="l">
              <a:buFont typeface="Arial"/>
              <a:buChar char="•"/>
            </a:pPr>
            <a:endParaRPr lang="en-US" sz="2284" b="1" dirty="0">
              <a:solidFill>
                <a:srgbClr val="000000"/>
              </a:solidFill>
            </a:endParaRPr>
          </a:p>
          <a:p>
            <a:pPr marL="435174" indent="-435174" algn="l">
              <a:buFont typeface="Arial"/>
              <a:buChar char="•"/>
            </a:pPr>
            <a:endParaRPr lang="en-US" sz="2284" dirty="0">
              <a:solidFill>
                <a:srgbClr val="000000"/>
              </a:solidFill>
            </a:endParaRPr>
          </a:p>
          <a:p>
            <a:pPr marL="435174" indent="-435174" algn="l">
              <a:buFont typeface="Arial"/>
              <a:buChar char="•"/>
            </a:pPr>
            <a:endParaRPr lang="en-US" sz="2284" dirty="0">
              <a:solidFill>
                <a:schemeClr val="tx1"/>
              </a:solidFill>
              <a:latin typeface="Cera GR"/>
              <a:cs typeface="Cera G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E85CF7-555C-D64C-9E03-5131C7D8762C}"/>
              </a:ext>
            </a:extLst>
          </p:cNvPr>
          <p:cNvSpPr txBox="1"/>
          <p:nvPr/>
        </p:nvSpPr>
        <p:spPr>
          <a:xfrm>
            <a:off x="283624" y="342838"/>
            <a:ext cx="513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266447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1982" y="424473"/>
            <a:ext cx="10745599" cy="14700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57B00"/>
                </a:solidFill>
                <a:latin typeface="Cera GR Black"/>
              </a:rPr>
              <a:t>Evidence-based Treatments</a:t>
            </a:r>
            <a:endParaRPr lang="en-US" sz="4000" b="1" dirty="0">
              <a:latin typeface="Cera GR Black"/>
            </a:endParaRP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27399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885951" y="1988275"/>
            <a:ext cx="10764278" cy="4524200"/>
          </a:xfrm>
          <a:prstGeom prst="rect">
            <a:avLst/>
          </a:prstGeom>
        </p:spPr>
        <p:txBody>
          <a:bodyPr vert="horz" lIns="116046" tIns="58023" rIns="116046" bIns="58023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Active physiotherapy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Non-narcotic medications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Mindfulness, yoga, etc.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Surgery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Placebos</a:t>
            </a:r>
            <a:endParaRPr lang="en-US" sz="4188" dirty="0">
              <a:solidFill>
                <a:schemeClr val="tx1"/>
              </a:solidFill>
            </a:endParaRPr>
          </a:p>
          <a:p>
            <a:pPr lvl="1" algn="l"/>
            <a:endParaRPr lang="en-US" sz="4061" dirty="0">
              <a:solidFill>
                <a:srgbClr val="000000"/>
              </a:solidFill>
            </a:endParaRPr>
          </a:p>
          <a:p>
            <a:pPr lvl="1" algn="l"/>
            <a:endParaRPr lang="en-US" sz="2284" dirty="0">
              <a:solidFill>
                <a:srgbClr val="000000"/>
              </a:solidFill>
            </a:endParaRPr>
          </a:p>
          <a:p>
            <a:pPr lvl="2" algn="l"/>
            <a:endParaRPr lang="en-US" sz="2284" dirty="0">
              <a:solidFill>
                <a:srgbClr val="000000"/>
              </a:solidFill>
            </a:endParaRPr>
          </a:p>
          <a:p>
            <a:pPr marL="1523110" lvl="2" indent="-362645" algn="l">
              <a:buFont typeface="Arial"/>
              <a:buChar char="•"/>
            </a:pPr>
            <a:endParaRPr lang="en-US" sz="2284" dirty="0">
              <a:solidFill>
                <a:srgbClr val="000000"/>
              </a:solidFill>
            </a:endParaRPr>
          </a:p>
          <a:p>
            <a:pPr marL="435174" indent="-435174" algn="l">
              <a:buFont typeface="Arial"/>
              <a:buChar char="•"/>
            </a:pPr>
            <a:endParaRPr lang="en-US" sz="2284" dirty="0">
              <a:solidFill>
                <a:srgbClr val="000000"/>
              </a:solidFill>
            </a:endParaRPr>
          </a:p>
          <a:p>
            <a:pPr marL="435174" indent="-435174" algn="l">
              <a:buFont typeface="Arial"/>
              <a:buChar char="•"/>
            </a:pPr>
            <a:endParaRPr lang="en-US" sz="2284" b="1" dirty="0">
              <a:solidFill>
                <a:srgbClr val="000000"/>
              </a:solidFill>
            </a:endParaRPr>
          </a:p>
          <a:p>
            <a:pPr marL="435174" indent="-435174" algn="l">
              <a:buFont typeface="Arial"/>
              <a:buChar char="•"/>
            </a:pPr>
            <a:endParaRPr lang="en-US" sz="2284" dirty="0">
              <a:solidFill>
                <a:srgbClr val="000000"/>
              </a:solidFill>
            </a:endParaRPr>
          </a:p>
          <a:p>
            <a:pPr marL="435174" indent="-435174" algn="l">
              <a:buFont typeface="Arial"/>
              <a:buChar char="•"/>
            </a:pPr>
            <a:endParaRPr lang="en-US" sz="2284" dirty="0">
              <a:solidFill>
                <a:schemeClr val="tx1"/>
              </a:solidFill>
              <a:latin typeface="Cera GR"/>
              <a:cs typeface="Cera G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E85CF7-555C-D64C-9E03-5131C7D8762C}"/>
              </a:ext>
            </a:extLst>
          </p:cNvPr>
          <p:cNvSpPr txBox="1"/>
          <p:nvPr/>
        </p:nvSpPr>
        <p:spPr>
          <a:xfrm>
            <a:off x="283624" y="342838"/>
            <a:ext cx="513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3901793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591" y="640330"/>
            <a:ext cx="10507642" cy="1482810"/>
          </a:xfrm>
        </p:spPr>
        <p:txBody>
          <a:bodyPr>
            <a:normAutofit/>
          </a:bodyPr>
          <a:lstStyle/>
          <a:p>
            <a:r>
              <a:rPr lang="en-US" sz="4569" dirty="0">
                <a:latin typeface="Cera GR Black"/>
              </a:rPr>
              <a:t>Case Study #2</a:t>
            </a:r>
            <a:br>
              <a:rPr lang="en-US" sz="4569" dirty="0">
                <a:latin typeface="Cera GR Black"/>
              </a:rPr>
            </a:br>
            <a:r>
              <a:rPr lang="en-US" sz="4569" dirty="0">
                <a:latin typeface="Cera GR Black"/>
              </a:rPr>
              <a:t>Non-Evidence Based Treatment</a:t>
            </a:r>
            <a:endParaRPr lang="en-US" sz="4569" b="1" dirty="0">
              <a:latin typeface="Cera GR Black"/>
            </a:endParaRP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27399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500063" y="2227149"/>
            <a:ext cx="11187112" cy="4032972"/>
          </a:xfrm>
          <a:prstGeom prst="rect">
            <a:avLst/>
          </a:prstGeom>
        </p:spPr>
        <p:txBody>
          <a:bodyPr vert="horz" lIns="116046" tIns="58023" rIns="116046" bIns="58023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45-year-old female, single mother on welfare with three kids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Passenger in a minor rear-ender in a parking lot; $500 vehicle damage. Seat belt in use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PMHx Fibromyalgia, attempted suicide, depression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c/o: increased neck pain vs. before the MVA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Diagnosis: WAD </a:t>
            </a:r>
            <a:r>
              <a:rPr lang="en-US" dirty="0" err="1">
                <a:solidFill>
                  <a:schemeClr val="tx1"/>
                </a:solidFill>
              </a:rPr>
              <a:t>lll</a:t>
            </a:r>
            <a:r>
              <a:rPr lang="en-US" dirty="0">
                <a:solidFill>
                  <a:schemeClr val="tx1"/>
                </a:solidFill>
              </a:rPr>
              <a:t> by a physio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90 days after DOL physio requests another 12 treatments. Adjuster refuses to approve. Claimant gets represented and lawyer says WAD </a:t>
            </a:r>
            <a:r>
              <a:rPr lang="en-US" dirty="0" err="1">
                <a:solidFill>
                  <a:schemeClr val="tx1"/>
                </a:solidFill>
              </a:rPr>
              <a:t>lll</a:t>
            </a:r>
            <a:r>
              <a:rPr lang="en-US" dirty="0">
                <a:solidFill>
                  <a:schemeClr val="tx1"/>
                </a:solidFill>
              </a:rPr>
              <a:t> is not a </a:t>
            </a:r>
            <a:r>
              <a:rPr lang="en-US" b="1" i="1" dirty="0">
                <a:solidFill>
                  <a:schemeClr val="tx1"/>
                </a:solidFill>
              </a:rPr>
              <a:t>Minor Injury </a:t>
            </a:r>
            <a:r>
              <a:rPr lang="en-US" dirty="0">
                <a:solidFill>
                  <a:schemeClr val="tx1"/>
                </a:solidFill>
              </a:rPr>
              <a:t>and sues for bad faith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Was it a WAD </a:t>
            </a:r>
            <a:r>
              <a:rPr lang="en-US" dirty="0" err="1">
                <a:solidFill>
                  <a:schemeClr val="tx1"/>
                </a:solidFill>
              </a:rPr>
              <a:t>lll</a:t>
            </a:r>
            <a:r>
              <a:rPr lang="en-US" dirty="0">
                <a:solidFill>
                  <a:schemeClr val="tx1"/>
                </a:solidFill>
              </a:rPr>
              <a:t> from the start?</a:t>
            </a:r>
          </a:p>
          <a:p>
            <a:pPr lvl="1" algn="l"/>
            <a:endParaRPr lang="en-US" sz="3046" b="1" dirty="0">
              <a:solidFill>
                <a:srgbClr val="F06B00"/>
              </a:solidFill>
              <a:latin typeface="Cera GR"/>
              <a:cs typeface="Cera GR"/>
            </a:endParaRPr>
          </a:p>
          <a:p>
            <a:pPr marL="1160465" lvl="1" indent="-580233" algn="l">
              <a:buFont typeface="+mj-lt"/>
              <a:buAutoNum type="arabicPeriod"/>
            </a:pPr>
            <a:endParaRPr lang="en-US" sz="3046" b="1" dirty="0">
              <a:solidFill>
                <a:srgbClr val="F06B00"/>
              </a:solidFill>
              <a:latin typeface="Cera GR"/>
              <a:cs typeface="Cera G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831617-A6C6-A04E-A275-FDFBEAA13A7A}"/>
              </a:ext>
            </a:extLst>
          </p:cNvPr>
          <p:cNvSpPr txBox="1"/>
          <p:nvPr/>
        </p:nvSpPr>
        <p:spPr>
          <a:xfrm>
            <a:off x="283624" y="342838"/>
            <a:ext cx="470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1244974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" y="5416"/>
            <a:ext cx="12172746" cy="685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65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512" y="103518"/>
            <a:ext cx="10478421" cy="1500480"/>
          </a:xfrm>
        </p:spPr>
        <p:txBody>
          <a:bodyPr>
            <a:normAutofit/>
          </a:bodyPr>
          <a:lstStyle/>
          <a:p>
            <a:r>
              <a:rPr lang="en-US" sz="4569" dirty="0">
                <a:latin typeface="Cera GR Black"/>
              </a:rPr>
              <a:t>Case Study #3 | Marijuana</a:t>
            </a:r>
            <a:endParaRPr lang="en-US" sz="4569" b="1" dirty="0">
              <a:latin typeface="Cera GR Black"/>
            </a:endParaRP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27399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500063" y="2332660"/>
            <a:ext cx="11187112" cy="3643664"/>
          </a:xfrm>
          <a:prstGeom prst="rect">
            <a:avLst/>
          </a:prstGeom>
        </p:spPr>
        <p:txBody>
          <a:bodyPr vert="horz" lIns="116046" tIns="58023" rIns="116046" bIns="58023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endParaRPr lang="en-US" sz="3046" b="1" dirty="0">
              <a:solidFill>
                <a:srgbClr val="F06B00"/>
              </a:solidFill>
              <a:latin typeface="Cera GR"/>
              <a:cs typeface="Cera GR"/>
            </a:endParaRPr>
          </a:p>
          <a:p>
            <a:pPr marL="1160465" lvl="1" indent="-580233" algn="l">
              <a:buFont typeface="+mj-lt"/>
              <a:buAutoNum type="arabicPeriod"/>
            </a:pPr>
            <a:endParaRPr lang="en-US" sz="3046" b="1" dirty="0">
              <a:solidFill>
                <a:srgbClr val="F06B00"/>
              </a:solidFill>
              <a:latin typeface="Cera GR"/>
              <a:cs typeface="Cera G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831617-A6C6-A04E-A275-FDFBEAA13A7A}"/>
              </a:ext>
            </a:extLst>
          </p:cNvPr>
          <p:cNvSpPr txBox="1"/>
          <p:nvPr/>
        </p:nvSpPr>
        <p:spPr>
          <a:xfrm>
            <a:off x="283624" y="342838"/>
            <a:ext cx="470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4D9109-CDB1-B343-AB60-38CD4E96F676}"/>
              </a:ext>
            </a:extLst>
          </p:cNvPr>
          <p:cNvSpPr txBox="1"/>
          <p:nvPr/>
        </p:nvSpPr>
        <p:spPr>
          <a:xfrm>
            <a:off x="500063" y="1774478"/>
            <a:ext cx="11187112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3100" dirty="0"/>
              <a:t>60-year-old male truck driver, hits deer at night. Seat belt in use.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3100" dirty="0"/>
              <a:t>PMHx: Chronic Low Back pain. Obesity. Depression.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3100" dirty="0"/>
              <a:t>c/o: Sudden increase in low back pain without radiation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3100" dirty="0"/>
              <a:t>0/e: No objective neurological signs. Diagnosis:    back strain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3100" dirty="0"/>
              <a:t>Off work for two months. Passive physio, chiropractic and massage with limited benefit.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3100" dirty="0"/>
              <a:t>GP starts him on medical marijuana, but employer refuses a RTW due to safety issues and refers him to an orthopedic surgeon. Still off work.</a:t>
            </a:r>
          </a:p>
        </p:txBody>
      </p:sp>
    </p:spTree>
    <p:extLst>
      <p:ext uri="{BB962C8B-B14F-4D97-AF65-F5344CB8AC3E}">
        <p14:creationId xmlns:p14="http://schemas.microsoft.com/office/powerpoint/2010/main" val="934394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3652" y="916127"/>
            <a:ext cx="10330500" cy="105254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57B00"/>
                </a:solidFill>
                <a:latin typeface="Cera GR Black"/>
              </a:rPr>
              <a:t>Marijuana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2" y="288512"/>
            <a:ext cx="11697113" cy="5062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2" y="6576337"/>
            <a:ext cx="11697113" cy="8587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70557" y="2022685"/>
            <a:ext cx="9686132" cy="4332013"/>
          </a:xfrm>
          <a:prstGeom prst="rect">
            <a:avLst/>
          </a:prstGeom>
        </p:spPr>
        <p:txBody>
          <a:bodyPr vert="horz" lIns="115863" tIns="57932" rIns="115863" bIns="57932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407" dirty="0">
              <a:solidFill>
                <a:srgbClr val="000000"/>
              </a:solidFill>
            </a:endParaRPr>
          </a:p>
          <a:p>
            <a:pPr marL="434478" indent="-434478" algn="l">
              <a:buFont typeface="Arial"/>
              <a:buChar char="•"/>
            </a:pPr>
            <a:endParaRPr lang="en-US" sz="2407" dirty="0">
              <a:solidFill>
                <a:srgbClr val="000000"/>
              </a:solidFill>
            </a:endParaRPr>
          </a:p>
          <a:p>
            <a:pPr marL="434478" indent="-434478" algn="l">
              <a:buFont typeface="Arial"/>
              <a:buChar char="•"/>
            </a:pPr>
            <a:endParaRPr lang="en-US" sz="2407" dirty="0">
              <a:solidFill>
                <a:srgbClr val="000000"/>
              </a:solidFill>
            </a:endParaRPr>
          </a:p>
          <a:p>
            <a:pPr marL="434478" indent="-434478" algn="l">
              <a:buFont typeface="Arial"/>
              <a:buChar char="•"/>
            </a:pPr>
            <a:endParaRPr lang="en-US" sz="2407" b="1" dirty="0">
              <a:solidFill>
                <a:srgbClr val="000000"/>
              </a:solidFill>
            </a:endParaRPr>
          </a:p>
          <a:p>
            <a:pPr marL="434478" indent="-434478" algn="l">
              <a:buFont typeface="Arial"/>
              <a:buChar char="•"/>
            </a:pPr>
            <a:endParaRPr lang="en-US" sz="2407" dirty="0">
              <a:solidFill>
                <a:srgbClr val="000000"/>
              </a:solidFill>
            </a:endParaRPr>
          </a:p>
          <a:p>
            <a:pPr marL="434478" indent="-434478" algn="l">
              <a:buFont typeface="Arial"/>
              <a:buChar char="•"/>
            </a:pPr>
            <a:endParaRPr lang="en-US" sz="3041" dirty="0">
              <a:solidFill>
                <a:schemeClr val="tx1"/>
              </a:solidFill>
              <a:latin typeface="Cera GR"/>
              <a:cs typeface="Cera G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C48C4-F89D-2145-98D4-7675A9997963}"/>
              </a:ext>
            </a:extLst>
          </p:cNvPr>
          <p:cNvSpPr txBox="1"/>
          <p:nvPr/>
        </p:nvSpPr>
        <p:spPr>
          <a:xfrm>
            <a:off x="557213" y="2192815"/>
            <a:ext cx="8015286" cy="347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‘Medical cannabinoid use should be limited; there is a potential restricted use for a small subset of medical conditions’</a:t>
            </a:r>
          </a:p>
          <a:p>
            <a:endParaRPr lang="en-CA" sz="1797" b="1" i="1" dirty="0"/>
          </a:p>
          <a:p>
            <a:r>
              <a:rPr lang="en-CA" sz="2000" b="1" i="1" dirty="0"/>
              <a:t>Simplified guideline for prescribing medical cannabinoids in primary care </a:t>
            </a:r>
          </a:p>
          <a:p>
            <a:r>
              <a:rPr lang="en-CA" sz="2000" dirty="0"/>
              <a:t>Canadian Family Physician, February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271E5-BE0C-194B-8AD7-04486A5E0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00" y="1243013"/>
            <a:ext cx="3308755" cy="4987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D90500-D9CE-244C-ABF7-9CCD34EE64E3}"/>
              </a:ext>
            </a:extLst>
          </p:cNvPr>
          <p:cNvSpPr txBox="1"/>
          <p:nvPr/>
        </p:nvSpPr>
        <p:spPr>
          <a:xfrm>
            <a:off x="292802" y="356952"/>
            <a:ext cx="5436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3192155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8011" y="295489"/>
            <a:ext cx="10346837" cy="14700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57B00"/>
                </a:solidFill>
                <a:latin typeface="Cera GR Black"/>
              </a:rPr>
              <a:t>Marijuana </a:t>
            </a:r>
            <a:r>
              <a:rPr lang="en-US" sz="4061" b="1" dirty="0">
                <a:latin typeface="Cera GR Black"/>
              </a:rPr>
              <a:t>#2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0" y="295489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5637" y="1640091"/>
            <a:ext cx="930607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2645" indent="-362645">
              <a:buFont typeface="Wingdings" pitchFamily="2" charset="2"/>
              <a:buChar char="q"/>
            </a:pPr>
            <a:r>
              <a:rPr lang="en-US" sz="4000" dirty="0"/>
              <a:t> Indications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4000" dirty="0"/>
              <a:t>Nausea and vomiting of chemotherapy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4000" dirty="0"/>
              <a:t>Rare forms of pediatric epilepsy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4000" dirty="0"/>
              <a:t>Spasms in multiple sclerosis</a:t>
            </a:r>
          </a:p>
          <a:p>
            <a:pPr marL="362645" indent="-362645">
              <a:buFont typeface="Wingdings" pitchFamily="2" charset="2"/>
              <a:buChar char="q"/>
            </a:pPr>
            <a:r>
              <a:rPr lang="en-US" sz="4000" dirty="0"/>
              <a:t> Position of the CMA and Canada Health</a:t>
            </a:r>
          </a:p>
          <a:p>
            <a:pPr marL="362645" indent="-362645">
              <a:buFont typeface="Wingdings" pitchFamily="2" charset="2"/>
              <a:buChar char="q"/>
            </a:pPr>
            <a:r>
              <a:rPr lang="en-US" sz="4000" dirty="0"/>
              <a:t> Latest dope on the regulatory framework</a:t>
            </a:r>
          </a:p>
          <a:p>
            <a:pPr marL="362645" indent="-362645">
              <a:buFont typeface="Wingdings" pitchFamily="2" charset="2"/>
              <a:buChar char="q"/>
            </a:pPr>
            <a:r>
              <a:rPr lang="en-US" sz="4000" dirty="0"/>
              <a:t> DATAC resource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06284" y="-242886"/>
            <a:ext cx="449675" cy="443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84" dirty="0"/>
              <a:t>ax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8CC1A-620D-1D48-850F-56766261FD95}"/>
              </a:ext>
            </a:extLst>
          </p:cNvPr>
          <p:cNvSpPr txBox="1"/>
          <p:nvPr/>
        </p:nvSpPr>
        <p:spPr>
          <a:xfrm>
            <a:off x="305120" y="364329"/>
            <a:ext cx="5767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1191686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ioid abuse_2 with 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4000" cy="684998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2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9149" y="1274895"/>
            <a:ext cx="10964562" cy="3639284"/>
          </a:xfrm>
        </p:spPr>
        <p:txBody>
          <a:bodyPr>
            <a:normAutofit/>
          </a:bodyPr>
          <a:lstStyle/>
          <a:p>
            <a:r>
              <a:rPr lang="en-US" i="1" dirty="0"/>
              <a:t>“</a:t>
            </a:r>
            <a:r>
              <a:rPr lang="en-US" sz="5400" i="1" dirty="0"/>
              <a:t>More important than the quest for certainty is the quest for clarity.”</a:t>
            </a:r>
            <a:br>
              <a:rPr lang="en-US" sz="5076" dirty="0"/>
            </a:br>
            <a:br>
              <a:rPr lang="en-US" sz="3100" dirty="0"/>
            </a:br>
            <a:r>
              <a:rPr lang="en-CA" sz="3427" b="1" i="1" dirty="0">
                <a:solidFill>
                  <a:srgbClr val="F06B00"/>
                </a:solidFill>
              </a:rPr>
              <a:t>François Gautier</a:t>
            </a:r>
            <a:endParaRPr lang="en-US" sz="2792" b="1" i="1" dirty="0">
              <a:solidFill>
                <a:srgbClr val="F06B00"/>
              </a:solidFill>
            </a:endParaRP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27399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8C630A-C796-8A42-B600-2C7F4857DE32}"/>
              </a:ext>
            </a:extLst>
          </p:cNvPr>
          <p:cNvSpPr/>
          <p:nvPr/>
        </p:nvSpPr>
        <p:spPr>
          <a:xfrm>
            <a:off x="283624" y="342838"/>
            <a:ext cx="3697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1978446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5677" y="242066"/>
            <a:ext cx="10330500" cy="146770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57B00"/>
                </a:solidFill>
                <a:latin typeface="Cera GR Black"/>
              </a:rPr>
              <a:t>Opioids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2" y="278980"/>
            <a:ext cx="11697113" cy="5062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2" y="6576337"/>
            <a:ext cx="11697113" cy="8587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70557" y="2022685"/>
            <a:ext cx="9686132" cy="4332013"/>
          </a:xfrm>
          <a:prstGeom prst="rect">
            <a:avLst/>
          </a:prstGeom>
        </p:spPr>
        <p:txBody>
          <a:bodyPr vert="horz" lIns="115863" tIns="57932" rIns="115863" bIns="57932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407" dirty="0">
              <a:solidFill>
                <a:srgbClr val="000000"/>
              </a:solidFill>
            </a:endParaRPr>
          </a:p>
          <a:p>
            <a:pPr marL="434478" indent="-434478" algn="l">
              <a:buFont typeface="Arial"/>
              <a:buChar char="•"/>
            </a:pPr>
            <a:endParaRPr lang="en-US" sz="2407" dirty="0">
              <a:solidFill>
                <a:srgbClr val="000000"/>
              </a:solidFill>
            </a:endParaRPr>
          </a:p>
          <a:p>
            <a:pPr marL="434478" indent="-434478" algn="l">
              <a:buFont typeface="Arial"/>
              <a:buChar char="•"/>
            </a:pPr>
            <a:endParaRPr lang="en-US" sz="2407" dirty="0">
              <a:solidFill>
                <a:srgbClr val="000000"/>
              </a:solidFill>
            </a:endParaRPr>
          </a:p>
          <a:p>
            <a:pPr marL="434478" indent="-434478" algn="l">
              <a:buFont typeface="Arial"/>
              <a:buChar char="•"/>
            </a:pPr>
            <a:endParaRPr lang="en-US" sz="2407" b="1" dirty="0">
              <a:solidFill>
                <a:srgbClr val="000000"/>
              </a:solidFill>
            </a:endParaRPr>
          </a:p>
          <a:p>
            <a:pPr marL="434478" indent="-434478" algn="l">
              <a:buFont typeface="Arial"/>
              <a:buChar char="•"/>
            </a:pPr>
            <a:endParaRPr lang="en-US" sz="2407" dirty="0">
              <a:solidFill>
                <a:srgbClr val="000000"/>
              </a:solidFill>
            </a:endParaRPr>
          </a:p>
          <a:p>
            <a:pPr marL="434478" indent="-434478" algn="l">
              <a:buFont typeface="Arial"/>
              <a:buChar char="•"/>
            </a:pPr>
            <a:endParaRPr lang="en-US" sz="3041" dirty="0">
              <a:solidFill>
                <a:schemeClr val="tx1"/>
              </a:solidFill>
              <a:latin typeface="Cera GR"/>
              <a:cs typeface="Cera G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C48C4-F89D-2145-98D4-7675A9997963}"/>
              </a:ext>
            </a:extLst>
          </p:cNvPr>
          <p:cNvSpPr txBox="1"/>
          <p:nvPr/>
        </p:nvSpPr>
        <p:spPr>
          <a:xfrm>
            <a:off x="400050" y="1727614"/>
            <a:ext cx="10676127" cy="282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194" dirty="0"/>
              <a:t>“Treatment with opioids was </a:t>
            </a:r>
            <a:r>
              <a:rPr lang="en-CA" sz="3194" b="1" i="1" dirty="0">
                <a:solidFill>
                  <a:srgbClr val="F57B00"/>
                </a:solidFill>
              </a:rPr>
              <a:t>not</a:t>
            </a:r>
            <a:r>
              <a:rPr lang="en-CA" sz="3194" dirty="0">
                <a:solidFill>
                  <a:srgbClr val="F57B00"/>
                </a:solidFill>
              </a:rPr>
              <a:t> </a:t>
            </a:r>
            <a:r>
              <a:rPr lang="en-CA" sz="3194" dirty="0"/>
              <a:t>superior to treatment with non-opioid medications for improving pain-related function over 12 months. Results do </a:t>
            </a:r>
            <a:r>
              <a:rPr lang="en-CA" sz="3194" b="1" i="1" dirty="0">
                <a:solidFill>
                  <a:srgbClr val="F57B00"/>
                </a:solidFill>
              </a:rPr>
              <a:t>not</a:t>
            </a:r>
            <a:r>
              <a:rPr lang="en-CA" sz="3194" dirty="0">
                <a:solidFill>
                  <a:srgbClr val="F57B00"/>
                </a:solidFill>
              </a:rPr>
              <a:t> </a:t>
            </a:r>
            <a:r>
              <a:rPr lang="en-CA" sz="3194" dirty="0"/>
              <a:t>support initiation of opioid therapy for moderate to severe chronic back pain or hip or knee osteoarthritis pain.”</a:t>
            </a:r>
          </a:p>
          <a:p>
            <a:endParaRPr lang="en-US" sz="1797" dirty="0"/>
          </a:p>
        </p:txBody>
      </p:sp>
      <p:pic>
        <p:nvPicPr>
          <p:cNvPr id="1025" name="Picture 1" descr="page1image256">
            <a:extLst>
              <a:ext uri="{FF2B5EF4-FFF2-40B4-BE49-F238E27FC236}">
                <a16:creationId xmlns:a16="http://schemas.microsoft.com/office/drawing/2014/main" id="{8FE9E1EE-CE9F-9A4D-92C6-44CEBF881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521" y="4396154"/>
            <a:ext cx="3674047" cy="202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CC5F05-D298-2247-99B9-7DD1AA3D7F07}"/>
              </a:ext>
            </a:extLst>
          </p:cNvPr>
          <p:cNvSpPr txBox="1"/>
          <p:nvPr/>
        </p:nvSpPr>
        <p:spPr>
          <a:xfrm flipH="1">
            <a:off x="571500" y="4610772"/>
            <a:ext cx="7086671" cy="1528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797" i="1" dirty="0"/>
              <a:t>Effect of Opioid vs Nonopioid Medications on Pain-Related Function in Patients With Chronic Back Pain or Hip or Knee Osteoarthritis Pain </a:t>
            </a:r>
          </a:p>
          <a:p>
            <a:pPr>
              <a:lnSpc>
                <a:spcPct val="150000"/>
              </a:lnSpc>
            </a:pPr>
            <a:endParaRPr lang="en-US" sz="1015" i="1" dirty="0"/>
          </a:p>
          <a:p>
            <a:pPr>
              <a:lnSpc>
                <a:spcPct val="150000"/>
              </a:lnSpc>
            </a:pPr>
            <a:r>
              <a:rPr lang="en-US" sz="1797" i="1" dirty="0"/>
              <a:t>Journal of American Medical Association, March 6, 2018</a:t>
            </a:r>
            <a:endParaRPr lang="en-CA" sz="1797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B2176D-A2B0-7F4C-B6E0-44C37D912109}"/>
              </a:ext>
            </a:extLst>
          </p:cNvPr>
          <p:cNvSpPr txBox="1"/>
          <p:nvPr/>
        </p:nvSpPr>
        <p:spPr>
          <a:xfrm>
            <a:off x="292802" y="359310"/>
            <a:ext cx="435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3451604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8011" y="364329"/>
            <a:ext cx="10346837" cy="14700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57B00"/>
                </a:solidFill>
                <a:latin typeface="Cera GR Black"/>
              </a:rPr>
              <a:t>Opioids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0" y="295489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8011" y="1753750"/>
            <a:ext cx="9333362" cy="4896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2645" indent="-362645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3046" dirty="0">
                <a:solidFill>
                  <a:srgbClr val="F57B00"/>
                </a:solidFill>
              </a:rPr>
              <a:t> </a:t>
            </a:r>
            <a:r>
              <a:rPr lang="en-US" sz="3046" b="1" dirty="0">
                <a:solidFill>
                  <a:srgbClr val="F57B00"/>
                </a:solidFill>
              </a:rPr>
              <a:t>Ineffectiveness in Low Back Pain </a:t>
            </a:r>
            <a:r>
              <a:rPr lang="en-US" sz="3046" dirty="0">
                <a:solidFill>
                  <a:srgbClr val="F57B00"/>
                </a:solidFill>
              </a:rPr>
              <a:t>– </a:t>
            </a:r>
            <a:r>
              <a:rPr lang="en-US" sz="3046" dirty="0"/>
              <a:t>last resort</a:t>
            </a:r>
          </a:p>
          <a:p>
            <a:pPr marL="362645" indent="-362645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3046" dirty="0">
                <a:solidFill>
                  <a:srgbClr val="F57B00"/>
                </a:solidFill>
              </a:rPr>
              <a:t> </a:t>
            </a:r>
            <a:r>
              <a:rPr lang="en-US" sz="3046" b="1" dirty="0">
                <a:solidFill>
                  <a:srgbClr val="F57B00"/>
                </a:solidFill>
              </a:rPr>
              <a:t>Dangers</a:t>
            </a:r>
          </a:p>
          <a:p>
            <a:pPr marL="362645" indent="-362645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3046" dirty="0">
                <a:solidFill>
                  <a:srgbClr val="F57B00"/>
                </a:solidFill>
              </a:rPr>
              <a:t> </a:t>
            </a:r>
            <a:r>
              <a:rPr lang="en-US" sz="3046" b="1" dirty="0">
                <a:solidFill>
                  <a:srgbClr val="F57B00"/>
                </a:solidFill>
              </a:rPr>
              <a:t>Alternative measures:</a:t>
            </a:r>
          </a:p>
          <a:p>
            <a:pPr marL="1015407" lvl="1" indent="-435174">
              <a:buFont typeface="Wingdings" pitchFamily="2" charset="2"/>
              <a:buChar char="§"/>
            </a:pPr>
            <a:r>
              <a:rPr lang="en-US" sz="2538" dirty="0"/>
              <a:t>home-based exercises</a:t>
            </a:r>
          </a:p>
          <a:p>
            <a:pPr marL="1015407" lvl="1" indent="-435174">
              <a:buFont typeface="Wingdings" pitchFamily="2" charset="2"/>
              <a:buChar char="§"/>
            </a:pPr>
            <a:r>
              <a:rPr lang="en-US" sz="2538" dirty="0"/>
              <a:t>non-narcotic analgesics</a:t>
            </a:r>
          </a:p>
          <a:p>
            <a:pPr marL="1015407" lvl="1" indent="-435174">
              <a:buFont typeface="Wingdings" pitchFamily="2" charset="2"/>
              <a:buChar char="§"/>
            </a:pPr>
            <a:r>
              <a:rPr lang="en-US" sz="2538" dirty="0"/>
              <a:t>mindfulness, yoga, etc.</a:t>
            </a:r>
          </a:p>
          <a:p>
            <a:pPr marL="1015407" lvl="1" indent="-435174">
              <a:buFont typeface="Wingdings" pitchFamily="2" charset="2"/>
              <a:buChar char="§"/>
            </a:pPr>
            <a:r>
              <a:rPr lang="en-US" sz="2538" dirty="0"/>
              <a:t>facet “blocks” – little evidence</a:t>
            </a:r>
          </a:p>
          <a:p>
            <a:pPr marL="1015407" lvl="1" indent="-435174">
              <a:buFont typeface="Wingdings" pitchFamily="2" charset="2"/>
              <a:buChar char="§"/>
            </a:pPr>
            <a:r>
              <a:rPr lang="en-US" sz="2538" dirty="0"/>
              <a:t>surgery – if corroborated with objective neurological signs + corresponding imaging</a:t>
            </a:r>
          </a:p>
          <a:p>
            <a:r>
              <a:rPr lang="en-US" sz="2284" dirty="0"/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BF4489-17E2-7548-829D-B618E11A9C6D}"/>
              </a:ext>
            </a:extLst>
          </p:cNvPr>
          <p:cNvSpPr txBox="1"/>
          <p:nvPr/>
        </p:nvSpPr>
        <p:spPr>
          <a:xfrm>
            <a:off x="305120" y="364329"/>
            <a:ext cx="4667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3440589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6752" y="723859"/>
            <a:ext cx="9150812" cy="147002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06B00"/>
                </a:solidFill>
                <a:latin typeface="Cera GR Black"/>
              </a:rPr>
              <a:t>Waddell’s Signs </a:t>
            </a:r>
            <a:r>
              <a:rPr lang="en-US" dirty="0">
                <a:latin typeface="Cera GR Black"/>
              </a:rPr>
              <a:t>#1 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27399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657481" y="2124034"/>
            <a:ext cx="8830001" cy="4188872"/>
          </a:xfrm>
          <a:prstGeom prst="rect">
            <a:avLst/>
          </a:prstGeom>
        </p:spPr>
        <p:txBody>
          <a:bodyPr vert="horz" lIns="116046" tIns="58023" rIns="116046" bIns="58023" rtlCol="0">
            <a:normAutofit fontScale="77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110" lvl="2" indent="-362645" algn="l">
              <a:buFont typeface="Wingdings" charset="2"/>
              <a:buChar char="§"/>
            </a:pPr>
            <a:endParaRPr lang="en-US" sz="1777" dirty="0">
              <a:solidFill>
                <a:srgbClr val="000000"/>
              </a:solidFill>
            </a:endParaRPr>
          </a:p>
          <a:p>
            <a:pPr marL="580233" indent="-580233" algn="l">
              <a:buFont typeface="Wingdings" pitchFamily="2" charset="2"/>
              <a:buChar char="q"/>
            </a:pPr>
            <a:r>
              <a:rPr lang="en-US" sz="4061" dirty="0">
                <a:solidFill>
                  <a:schemeClr val="tx1"/>
                </a:solidFill>
              </a:rPr>
              <a:t>Tenderness - Diffuse/superficial</a:t>
            </a:r>
            <a:endParaRPr lang="en-CA" sz="3046" dirty="0">
              <a:solidFill>
                <a:schemeClr val="tx1"/>
              </a:solidFill>
            </a:endParaRPr>
          </a:p>
          <a:p>
            <a:pPr marL="580233" indent="-580233" algn="l">
              <a:buFont typeface="Wingdings" pitchFamily="2" charset="2"/>
              <a:buChar char="q"/>
            </a:pPr>
            <a:r>
              <a:rPr lang="en-US" sz="4061" dirty="0">
                <a:solidFill>
                  <a:schemeClr val="tx1"/>
                </a:solidFill>
              </a:rPr>
              <a:t>Simulation - axial loading </a:t>
            </a:r>
            <a:endParaRPr lang="en-CA" sz="3046" dirty="0">
              <a:solidFill>
                <a:schemeClr val="tx1"/>
              </a:solidFill>
            </a:endParaRPr>
          </a:p>
          <a:p>
            <a:pPr marL="580233" indent="-580233" algn="l">
              <a:buFont typeface="Wingdings" pitchFamily="2" charset="2"/>
              <a:buChar char="q"/>
            </a:pPr>
            <a:r>
              <a:rPr lang="en-US" sz="4061" dirty="0">
                <a:solidFill>
                  <a:schemeClr val="tx1"/>
                </a:solidFill>
              </a:rPr>
              <a:t>Distraction </a:t>
            </a:r>
            <a:endParaRPr lang="en-CA" sz="3046" dirty="0">
              <a:solidFill>
                <a:schemeClr val="tx1"/>
              </a:solidFill>
            </a:endParaRPr>
          </a:p>
          <a:p>
            <a:pPr marL="1160465" lvl="1" indent="-580233" algn="l">
              <a:buFont typeface="Wingdings" pitchFamily="2" charset="2"/>
              <a:buChar char="§"/>
            </a:pPr>
            <a:r>
              <a:rPr lang="en-US" sz="3553" dirty="0">
                <a:solidFill>
                  <a:schemeClr val="tx1"/>
                </a:solidFill>
              </a:rPr>
              <a:t>Rotation</a:t>
            </a:r>
            <a:endParaRPr lang="en-CA" sz="2538" dirty="0">
              <a:solidFill>
                <a:schemeClr val="tx1"/>
              </a:solidFill>
            </a:endParaRPr>
          </a:p>
          <a:p>
            <a:pPr marL="1160465" lvl="1" indent="-580233" algn="l">
              <a:buFont typeface="Wingdings" pitchFamily="2" charset="2"/>
              <a:buChar char="§"/>
            </a:pPr>
            <a:r>
              <a:rPr lang="en-US" sz="3553" dirty="0">
                <a:solidFill>
                  <a:schemeClr val="tx1"/>
                </a:solidFill>
              </a:rPr>
              <a:t>Straight leg-raising</a:t>
            </a:r>
            <a:endParaRPr lang="en-CA" sz="2538" dirty="0">
              <a:solidFill>
                <a:schemeClr val="tx1"/>
              </a:solidFill>
            </a:endParaRPr>
          </a:p>
          <a:p>
            <a:pPr marL="580233" indent="-580233" algn="l">
              <a:buFont typeface="Wingdings" pitchFamily="2" charset="2"/>
              <a:buChar char="q"/>
            </a:pPr>
            <a:r>
              <a:rPr lang="en-US" sz="4061" dirty="0">
                <a:solidFill>
                  <a:schemeClr val="tx1"/>
                </a:solidFill>
              </a:rPr>
              <a:t>Non-anatomic sensory changes/motor (e.g. loss of sensation in an entire limbs)</a:t>
            </a:r>
            <a:endParaRPr lang="en-CA" sz="3046" dirty="0">
              <a:solidFill>
                <a:schemeClr val="tx1"/>
              </a:solidFill>
            </a:endParaRPr>
          </a:p>
          <a:p>
            <a:pPr marL="580233" indent="-580233" algn="l">
              <a:buFont typeface="Wingdings" pitchFamily="2" charset="2"/>
              <a:buChar char="q"/>
            </a:pPr>
            <a:r>
              <a:rPr lang="en-US" sz="4061" dirty="0">
                <a:solidFill>
                  <a:schemeClr val="tx1"/>
                </a:solidFill>
              </a:rPr>
              <a:t>Overreaction - grimacing</a:t>
            </a:r>
            <a:endParaRPr lang="en-CA" sz="3046" dirty="0">
              <a:solidFill>
                <a:schemeClr val="tx1"/>
              </a:solidFill>
            </a:endParaRPr>
          </a:p>
          <a:p>
            <a:pPr marL="1523110" lvl="2" indent="-362645" algn="l">
              <a:buFont typeface="Wingdings" charset="2"/>
              <a:buChar char="q"/>
            </a:pPr>
            <a:endParaRPr lang="en-US" sz="2538" dirty="0">
              <a:solidFill>
                <a:srgbClr val="000000"/>
              </a:solidFill>
            </a:endParaRPr>
          </a:p>
          <a:p>
            <a:pPr lvl="2" algn="l"/>
            <a:endParaRPr lang="en-US" sz="1523" dirty="0">
              <a:solidFill>
                <a:srgbClr val="000000"/>
              </a:solidFill>
            </a:endParaRPr>
          </a:p>
          <a:p>
            <a:pPr marL="1015407" lvl="1" indent="-435174" algn="l">
              <a:buFont typeface="Arial"/>
              <a:buChar char="•"/>
            </a:pPr>
            <a:endParaRPr lang="en-US" sz="1523" dirty="0">
              <a:solidFill>
                <a:srgbClr val="000000"/>
              </a:solidFill>
            </a:endParaRPr>
          </a:p>
          <a:p>
            <a:pPr marL="1015407" lvl="1" indent="-435174" algn="l">
              <a:buFont typeface="Arial"/>
              <a:buChar char="•"/>
            </a:pPr>
            <a:endParaRPr lang="en-US" sz="1523" dirty="0">
              <a:solidFill>
                <a:srgbClr val="000000"/>
              </a:solidFill>
            </a:endParaRPr>
          </a:p>
          <a:p>
            <a:pPr marL="435174" indent="-435174" algn="l">
              <a:buFont typeface="Arial"/>
              <a:buChar char="•"/>
            </a:pPr>
            <a:endParaRPr lang="en-US" sz="1523" dirty="0">
              <a:solidFill>
                <a:srgbClr val="000000"/>
              </a:solidFill>
            </a:endParaRPr>
          </a:p>
          <a:p>
            <a:pPr marL="435174" indent="-435174" algn="l">
              <a:buFont typeface="Arial"/>
              <a:buChar char="•"/>
            </a:pPr>
            <a:endParaRPr lang="en-US" sz="1777" b="1" dirty="0">
              <a:solidFill>
                <a:srgbClr val="000000"/>
              </a:solidFill>
            </a:endParaRPr>
          </a:p>
          <a:p>
            <a:pPr marL="435174" indent="-435174" algn="l">
              <a:buFont typeface="Arial"/>
              <a:buChar char="•"/>
            </a:pPr>
            <a:endParaRPr lang="en-US" sz="1777" dirty="0">
              <a:solidFill>
                <a:srgbClr val="000000"/>
              </a:solidFill>
            </a:endParaRPr>
          </a:p>
          <a:p>
            <a:pPr marL="435174" indent="-435174" algn="l">
              <a:buFont typeface="Arial"/>
              <a:buChar char="•"/>
            </a:pPr>
            <a:endParaRPr lang="en-US" sz="1777" dirty="0">
              <a:solidFill>
                <a:schemeClr val="tx1"/>
              </a:solidFill>
              <a:latin typeface="Cera GR"/>
              <a:cs typeface="Cera GR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5857B-3E75-7B41-B82B-125C63EEF672}"/>
              </a:ext>
            </a:extLst>
          </p:cNvPr>
          <p:cNvSpPr txBox="1"/>
          <p:nvPr/>
        </p:nvSpPr>
        <p:spPr>
          <a:xfrm>
            <a:off x="283624" y="342838"/>
            <a:ext cx="3486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1258269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616" y="421997"/>
            <a:ext cx="11052779" cy="14700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06B00"/>
                </a:solidFill>
                <a:latin typeface="Cera GR Black"/>
              </a:rPr>
              <a:t>Waddell’s Signs </a:t>
            </a:r>
            <a:r>
              <a:rPr lang="en-US" dirty="0">
                <a:latin typeface="Cera GR Black"/>
              </a:rPr>
              <a:t>#2 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27399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709730" y="1927397"/>
            <a:ext cx="8863400" cy="4541500"/>
          </a:xfrm>
          <a:prstGeom prst="rect">
            <a:avLst/>
          </a:prstGeom>
        </p:spPr>
        <p:txBody>
          <a:bodyPr vert="horz" lIns="116046" tIns="58023" rIns="116046" bIns="58023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110" lvl="2" indent="-362645" algn="l">
              <a:buFont typeface="Wingdings" charset="2"/>
              <a:buChar char="§"/>
            </a:pPr>
            <a:endParaRPr lang="en-US" sz="1777" dirty="0">
              <a:solidFill>
                <a:srgbClr val="000000"/>
              </a:solidFill>
            </a:endParaRPr>
          </a:p>
          <a:p>
            <a:pPr marL="580233" indent="-580233" algn="l">
              <a:buFont typeface="Wingdings" pitchFamily="2" charset="2"/>
              <a:buChar char="q"/>
            </a:pPr>
            <a:r>
              <a:rPr lang="en-US" sz="4061" dirty="0">
                <a:solidFill>
                  <a:schemeClr val="tx1"/>
                </a:solidFill>
              </a:rPr>
              <a:t>Meet 3/5 =  </a:t>
            </a:r>
            <a:r>
              <a:rPr lang="en-US" sz="4061" u="sng" dirty="0">
                <a:solidFill>
                  <a:schemeClr val="tx1"/>
                </a:solidFill>
              </a:rPr>
              <a:t>NOT</a:t>
            </a:r>
            <a:r>
              <a:rPr lang="en-US" sz="4061" dirty="0">
                <a:solidFill>
                  <a:schemeClr val="tx1"/>
                </a:solidFill>
              </a:rPr>
              <a:t> Organic</a:t>
            </a:r>
            <a:endParaRPr lang="en-CA" sz="4061" dirty="0">
              <a:solidFill>
                <a:schemeClr val="tx1"/>
              </a:solidFill>
            </a:endParaRPr>
          </a:p>
          <a:p>
            <a:pPr marL="580233" indent="-580233" algn="l">
              <a:buFont typeface="Wingdings" pitchFamily="2" charset="2"/>
              <a:buChar char="q"/>
            </a:pPr>
            <a:r>
              <a:rPr lang="en-US" sz="4061" dirty="0">
                <a:solidFill>
                  <a:schemeClr val="tx1"/>
                </a:solidFill>
              </a:rPr>
              <a:t>Does </a:t>
            </a:r>
            <a:r>
              <a:rPr lang="en-US" sz="4061" i="1" dirty="0">
                <a:solidFill>
                  <a:schemeClr val="tx1"/>
                </a:solidFill>
              </a:rPr>
              <a:t>not necessarily </a:t>
            </a:r>
            <a:r>
              <a:rPr lang="en-US" sz="4061" dirty="0">
                <a:solidFill>
                  <a:schemeClr val="tx1"/>
                </a:solidFill>
              </a:rPr>
              <a:t>= malingering</a:t>
            </a:r>
            <a:endParaRPr lang="en-CA" sz="4061" dirty="0">
              <a:solidFill>
                <a:schemeClr val="tx1"/>
              </a:solidFill>
            </a:endParaRPr>
          </a:p>
          <a:p>
            <a:pPr marL="580233" indent="-580233" algn="l">
              <a:buFont typeface="Wingdings" pitchFamily="2" charset="2"/>
              <a:buChar char="q"/>
            </a:pPr>
            <a:r>
              <a:rPr lang="en-US" sz="4061" dirty="0">
                <a:solidFill>
                  <a:schemeClr val="tx1"/>
                </a:solidFill>
              </a:rPr>
              <a:t>Causes:</a:t>
            </a:r>
            <a:endParaRPr lang="en-CA" sz="4061" dirty="0">
              <a:solidFill>
                <a:schemeClr val="tx1"/>
              </a:solidFill>
            </a:endParaRPr>
          </a:p>
          <a:p>
            <a:pPr marL="1160465" lvl="1" indent="-580233" algn="l">
              <a:buFont typeface="Wingdings" pitchFamily="2" charset="2"/>
              <a:buChar char="§"/>
            </a:pPr>
            <a:r>
              <a:rPr lang="en-US" sz="3553" dirty="0">
                <a:solidFill>
                  <a:schemeClr val="tx1"/>
                </a:solidFill>
              </a:rPr>
              <a:t>emotional disturbance</a:t>
            </a:r>
            <a:endParaRPr lang="en-CA" sz="3553" dirty="0">
              <a:solidFill>
                <a:schemeClr val="tx1"/>
              </a:solidFill>
            </a:endParaRPr>
          </a:p>
          <a:p>
            <a:pPr marL="1160465" lvl="1" indent="-580233" algn="l">
              <a:buFont typeface="Wingdings" pitchFamily="2" charset="2"/>
              <a:buChar char="§"/>
            </a:pPr>
            <a:r>
              <a:rPr lang="en-US" sz="3553" dirty="0">
                <a:solidFill>
                  <a:schemeClr val="tx1"/>
                </a:solidFill>
              </a:rPr>
              <a:t>"no one believes me" </a:t>
            </a:r>
            <a:endParaRPr lang="en-CA" sz="3553" dirty="0">
              <a:solidFill>
                <a:schemeClr val="tx1"/>
              </a:solidFill>
            </a:endParaRPr>
          </a:p>
          <a:p>
            <a:pPr marL="1160465" lvl="1" indent="-580233" algn="l">
              <a:buFont typeface="Wingdings" pitchFamily="2" charset="2"/>
              <a:buChar char="§"/>
            </a:pPr>
            <a:r>
              <a:rPr lang="en-US" sz="3553" dirty="0">
                <a:solidFill>
                  <a:schemeClr val="tx1"/>
                </a:solidFill>
              </a:rPr>
              <a:t>malingering </a:t>
            </a:r>
            <a:endParaRPr lang="en-CA" sz="3553" dirty="0">
              <a:solidFill>
                <a:schemeClr val="tx1"/>
              </a:solidFill>
            </a:endParaRPr>
          </a:p>
          <a:p>
            <a:pPr marL="1523110" lvl="2" indent="-362645" algn="l">
              <a:buFont typeface="Wingdings" charset="2"/>
              <a:buChar char="q"/>
            </a:pPr>
            <a:endParaRPr lang="en-US" sz="2538" dirty="0">
              <a:solidFill>
                <a:srgbClr val="000000"/>
              </a:solidFill>
            </a:endParaRPr>
          </a:p>
          <a:p>
            <a:pPr lvl="2" algn="l"/>
            <a:endParaRPr lang="en-US" sz="1523" dirty="0">
              <a:solidFill>
                <a:srgbClr val="000000"/>
              </a:solidFill>
            </a:endParaRPr>
          </a:p>
          <a:p>
            <a:pPr marL="1015407" lvl="1" indent="-435174" algn="l">
              <a:buFont typeface="Arial"/>
              <a:buChar char="•"/>
            </a:pPr>
            <a:endParaRPr lang="en-US" sz="1523" dirty="0">
              <a:solidFill>
                <a:srgbClr val="000000"/>
              </a:solidFill>
            </a:endParaRPr>
          </a:p>
          <a:p>
            <a:pPr marL="1015407" lvl="1" indent="-435174" algn="l">
              <a:buFont typeface="Arial"/>
              <a:buChar char="•"/>
            </a:pPr>
            <a:endParaRPr lang="en-US" sz="1523" dirty="0">
              <a:solidFill>
                <a:srgbClr val="000000"/>
              </a:solidFill>
            </a:endParaRPr>
          </a:p>
          <a:p>
            <a:pPr marL="435174" indent="-435174" algn="l">
              <a:buFont typeface="Arial"/>
              <a:buChar char="•"/>
            </a:pPr>
            <a:endParaRPr lang="en-US" sz="1523" dirty="0">
              <a:solidFill>
                <a:srgbClr val="000000"/>
              </a:solidFill>
            </a:endParaRPr>
          </a:p>
          <a:p>
            <a:pPr marL="435174" indent="-435174" algn="l">
              <a:buFont typeface="Arial"/>
              <a:buChar char="•"/>
            </a:pPr>
            <a:endParaRPr lang="en-US" sz="1777" b="1" dirty="0">
              <a:solidFill>
                <a:srgbClr val="000000"/>
              </a:solidFill>
            </a:endParaRPr>
          </a:p>
          <a:p>
            <a:pPr marL="435174" indent="-435174" algn="l">
              <a:buFont typeface="Arial"/>
              <a:buChar char="•"/>
            </a:pPr>
            <a:endParaRPr lang="en-US" sz="1777" dirty="0">
              <a:solidFill>
                <a:srgbClr val="000000"/>
              </a:solidFill>
            </a:endParaRPr>
          </a:p>
          <a:p>
            <a:pPr marL="435174" indent="-435174" algn="l">
              <a:buFont typeface="Arial"/>
              <a:buChar char="•"/>
            </a:pPr>
            <a:endParaRPr lang="en-US" sz="1777" dirty="0">
              <a:solidFill>
                <a:schemeClr val="tx1"/>
              </a:solidFill>
              <a:latin typeface="Cera GR"/>
              <a:cs typeface="Cera G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54F0F4-99D4-0C4C-BB73-CD90584080BC}"/>
              </a:ext>
            </a:extLst>
          </p:cNvPr>
          <p:cNvSpPr txBox="1"/>
          <p:nvPr/>
        </p:nvSpPr>
        <p:spPr>
          <a:xfrm>
            <a:off x="283624" y="342838"/>
            <a:ext cx="469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666687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0545" y="1342495"/>
            <a:ext cx="10507642" cy="4334663"/>
          </a:xfrm>
        </p:spPr>
        <p:txBody>
          <a:bodyPr>
            <a:normAutofit/>
          </a:bodyPr>
          <a:lstStyle/>
          <a:p>
            <a:r>
              <a:rPr lang="en-US" sz="5076" i="1" dirty="0"/>
              <a:t>“It is more important to know what sort of </a:t>
            </a:r>
            <a:r>
              <a:rPr lang="en-US" sz="5076" i="1" u="sng" dirty="0"/>
              <a:t>patient</a:t>
            </a:r>
            <a:r>
              <a:rPr lang="en-US" sz="5076" i="1" dirty="0"/>
              <a:t> has a disease, than what sort of </a:t>
            </a:r>
            <a:r>
              <a:rPr lang="en-US" sz="5076" i="1" u="sng" dirty="0"/>
              <a:t>disease</a:t>
            </a:r>
            <a:r>
              <a:rPr lang="en-US" sz="5076" i="1" dirty="0"/>
              <a:t> a patient has.”</a:t>
            </a:r>
            <a:br>
              <a:rPr lang="en-US" sz="5076" dirty="0"/>
            </a:br>
            <a:br>
              <a:rPr lang="en-US" sz="5076" dirty="0"/>
            </a:br>
            <a:r>
              <a:rPr lang="en-CA" sz="3427" b="1" i="1" dirty="0">
                <a:solidFill>
                  <a:srgbClr val="F06B00"/>
                </a:solidFill>
              </a:rPr>
              <a:t>Sir William Osler</a:t>
            </a:r>
            <a:br>
              <a:rPr lang="en-US" sz="3934" b="1" i="1" dirty="0">
                <a:solidFill>
                  <a:srgbClr val="F06B00"/>
                </a:solidFill>
              </a:rPr>
            </a:br>
            <a:r>
              <a:rPr lang="en-US" sz="2031" b="1" i="1" dirty="0">
                <a:solidFill>
                  <a:srgbClr val="F06B00"/>
                </a:solidFill>
              </a:rPr>
              <a:t>Canadian Physician, 1849-1919</a:t>
            </a:r>
            <a:br>
              <a:rPr lang="en-US" sz="2792" b="1" i="1" dirty="0">
                <a:solidFill>
                  <a:srgbClr val="F06B00"/>
                </a:solidFill>
              </a:rPr>
            </a:br>
            <a:endParaRPr lang="en-US" sz="2792" b="1" i="1" dirty="0">
              <a:solidFill>
                <a:srgbClr val="F06B00"/>
              </a:solidFill>
            </a:endParaRP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27399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A8B777-DDA2-464C-ABFE-7D022A24EBA4}"/>
              </a:ext>
            </a:extLst>
          </p:cNvPr>
          <p:cNvSpPr txBox="1"/>
          <p:nvPr/>
        </p:nvSpPr>
        <p:spPr>
          <a:xfrm>
            <a:off x="283624" y="342838"/>
            <a:ext cx="601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2392838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5479" y="427042"/>
            <a:ext cx="10507642" cy="1482810"/>
          </a:xfrm>
        </p:spPr>
        <p:txBody>
          <a:bodyPr>
            <a:normAutofit/>
          </a:bodyPr>
          <a:lstStyle/>
          <a:p>
            <a:r>
              <a:rPr lang="en-US" sz="6092" dirty="0">
                <a:latin typeface="Cera GR Black"/>
              </a:rPr>
              <a:t>Summary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27399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83624" y="1829265"/>
            <a:ext cx="11284190" cy="4456564"/>
          </a:xfrm>
          <a:prstGeom prst="rect">
            <a:avLst/>
          </a:prstGeom>
        </p:spPr>
        <p:txBody>
          <a:bodyPr vert="horz" lIns="116046" tIns="58023" rIns="116046" bIns="58023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60465" lvl="1" indent="-580233" algn="l">
              <a:lnSpc>
                <a:spcPct val="150000"/>
              </a:lnSpc>
              <a:buFont typeface="Wingdings" charset="2"/>
              <a:buChar char="q"/>
            </a:pPr>
            <a:r>
              <a:rPr lang="en-US" sz="2538" b="1" dirty="0">
                <a:solidFill>
                  <a:srgbClr val="F06B00"/>
                </a:solidFill>
                <a:cs typeface="Cera GR"/>
              </a:rPr>
              <a:t>Early </a:t>
            </a:r>
            <a:r>
              <a:rPr lang="en-US" sz="2538" b="1" u="sng" dirty="0">
                <a:solidFill>
                  <a:srgbClr val="F06B00"/>
                </a:solidFill>
                <a:cs typeface="Cera GR"/>
              </a:rPr>
              <a:t>medical</a:t>
            </a:r>
            <a:r>
              <a:rPr lang="en-US" sz="2538" b="1" dirty="0">
                <a:solidFill>
                  <a:srgbClr val="F06B00"/>
                </a:solidFill>
                <a:cs typeface="Cera GR"/>
              </a:rPr>
              <a:t> intervention radically </a:t>
            </a:r>
            <a:r>
              <a:rPr lang="en-US" sz="2538" b="1" dirty="0">
                <a:solidFill>
                  <a:schemeClr val="tx1"/>
                </a:solidFill>
                <a:cs typeface="Cera GR"/>
              </a:rPr>
              <a:t>changes outcomes</a:t>
            </a:r>
          </a:p>
          <a:p>
            <a:pPr marL="1160465" lvl="1" indent="-580233" algn="l">
              <a:lnSpc>
                <a:spcPct val="150000"/>
              </a:lnSpc>
              <a:buFont typeface="Wingdings" charset="2"/>
              <a:buChar char="q"/>
            </a:pPr>
            <a:r>
              <a:rPr lang="en-US" sz="2538" b="1" dirty="0">
                <a:solidFill>
                  <a:schemeClr val="tx1"/>
                </a:solidFill>
                <a:cs typeface="Cera GR"/>
              </a:rPr>
              <a:t>Document/File Reviews:</a:t>
            </a:r>
          </a:p>
          <a:p>
            <a:pPr marL="1523110" lvl="2" indent="-362645" algn="l">
              <a:lnSpc>
                <a:spcPct val="150000"/>
              </a:lnSpc>
              <a:buFont typeface="Wingdings" charset="2"/>
              <a:buChar char="§"/>
            </a:pPr>
            <a:r>
              <a:rPr lang="en-US" sz="2538" dirty="0">
                <a:solidFill>
                  <a:schemeClr val="tx1"/>
                </a:solidFill>
                <a:cs typeface="Cera GR"/>
              </a:rPr>
              <a:t>Provide </a:t>
            </a:r>
            <a:r>
              <a:rPr lang="en-US" sz="2538" b="1" dirty="0">
                <a:solidFill>
                  <a:srgbClr val="F06B00"/>
                </a:solidFill>
                <a:cs typeface="Cera GR"/>
              </a:rPr>
              <a:t>Medical Clarity at important decision points </a:t>
            </a:r>
          </a:p>
          <a:p>
            <a:pPr marL="1523110" lvl="2" indent="-362645" algn="l">
              <a:lnSpc>
                <a:spcPct val="150000"/>
              </a:lnSpc>
              <a:buFont typeface="Wingdings" charset="2"/>
              <a:buChar char="§"/>
            </a:pPr>
            <a:r>
              <a:rPr lang="en-US" sz="2538" b="1" dirty="0">
                <a:solidFill>
                  <a:srgbClr val="F06B00"/>
                </a:solidFill>
                <a:cs typeface="Cera GR"/>
              </a:rPr>
              <a:t>Faster Resolution </a:t>
            </a:r>
            <a:r>
              <a:rPr lang="en-US" sz="2538" dirty="0">
                <a:solidFill>
                  <a:schemeClr val="tx1"/>
                </a:solidFill>
                <a:cs typeface="Cera GR"/>
              </a:rPr>
              <a:t>– Bypass public health system</a:t>
            </a:r>
          </a:p>
          <a:p>
            <a:pPr marL="1523110" lvl="2" indent="-362645" algn="l">
              <a:lnSpc>
                <a:spcPct val="150000"/>
              </a:lnSpc>
              <a:buFont typeface="Wingdings" charset="2"/>
              <a:buChar char="§"/>
            </a:pPr>
            <a:r>
              <a:rPr lang="en-US" sz="2538" b="1" dirty="0">
                <a:solidFill>
                  <a:srgbClr val="EE6E4C"/>
                </a:solidFill>
                <a:cs typeface="Cera GR"/>
              </a:rPr>
              <a:t>Low cost</a:t>
            </a:r>
          </a:p>
          <a:p>
            <a:pPr marL="1160465" lvl="1" indent="-580233" algn="l">
              <a:lnSpc>
                <a:spcPct val="150000"/>
              </a:lnSpc>
              <a:buFont typeface="Wingdings" charset="2"/>
              <a:buChar char="q"/>
            </a:pPr>
            <a:r>
              <a:rPr lang="en-US" sz="2538" b="1" dirty="0">
                <a:solidFill>
                  <a:schemeClr val="tx1"/>
                </a:solidFill>
                <a:cs typeface="Cera GR"/>
              </a:rPr>
              <a:t>Cost of </a:t>
            </a:r>
            <a:r>
              <a:rPr lang="en-US" sz="2538" b="1" dirty="0">
                <a:solidFill>
                  <a:srgbClr val="F06B00"/>
                </a:solidFill>
                <a:cs typeface="Cera GR"/>
              </a:rPr>
              <a:t>active, evidence-based intervention </a:t>
            </a:r>
            <a:r>
              <a:rPr lang="en-US" sz="2538" b="1" dirty="0">
                <a:solidFill>
                  <a:schemeClr val="tx1"/>
                </a:solidFill>
                <a:cs typeface="Cera GR"/>
              </a:rPr>
              <a:t>is </a:t>
            </a:r>
            <a:r>
              <a:rPr lang="en-US" sz="2538" b="1" u="sng" dirty="0">
                <a:solidFill>
                  <a:schemeClr val="tx1"/>
                </a:solidFill>
                <a:cs typeface="Cera GR"/>
              </a:rPr>
              <a:t>less</a:t>
            </a:r>
            <a:r>
              <a:rPr lang="en-US" sz="2538" b="1" dirty="0">
                <a:solidFill>
                  <a:schemeClr val="tx1"/>
                </a:solidFill>
                <a:cs typeface="Cera GR"/>
              </a:rPr>
              <a:t> than the </a:t>
            </a:r>
            <a:r>
              <a:rPr lang="en-US" sz="2538" b="1" dirty="0">
                <a:solidFill>
                  <a:srgbClr val="F06B00"/>
                </a:solidFill>
                <a:cs typeface="Cera GR"/>
              </a:rPr>
              <a:t>total</a:t>
            </a:r>
            <a:r>
              <a:rPr lang="en-US" sz="2538" b="1" dirty="0">
                <a:solidFill>
                  <a:schemeClr val="tx1"/>
                </a:solidFill>
                <a:cs typeface="Cera GR"/>
              </a:rPr>
              <a:t> cost of </a:t>
            </a:r>
            <a:r>
              <a:rPr lang="en-US" sz="2538" b="1" dirty="0">
                <a:solidFill>
                  <a:srgbClr val="F06B00"/>
                </a:solidFill>
                <a:cs typeface="Cera GR"/>
              </a:rPr>
              <a:t>passive </a:t>
            </a:r>
            <a:r>
              <a:rPr lang="en-US" sz="2538" b="1" dirty="0">
                <a:solidFill>
                  <a:schemeClr val="tx1"/>
                </a:solidFill>
                <a:cs typeface="Cera GR"/>
              </a:rPr>
              <a:t>case-monitoring</a:t>
            </a:r>
          </a:p>
          <a:p>
            <a:pPr marL="1160465" lvl="1" indent="-580233" algn="l">
              <a:lnSpc>
                <a:spcPct val="150000"/>
              </a:lnSpc>
              <a:buFont typeface="Wingdings" charset="2"/>
              <a:buChar char="q"/>
            </a:pPr>
            <a:r>
              <a:rPr lang="en-US" sz="2538" b="1" dirty="0">
                <a:solidFill>
                  <a:srgbClr val="F06B00"/>
                </a:solidFill>
                <a:cs typeface="Cera GR"/>
              </a:rPr>
              <a:t>Informal consultations</a:t>
            </a:r>
            <a:r>
              <a:rPr lang="en-US" sz="2538" b="1" dirty="0">
                <a:solidFill>
                  <a:schemeClr val="tx1"/>
                </a:solidFill>
                <a:cs typeface="Cera GR"/>
              </a:rPr>
              <a:t> can be very helpful</a:t>
            </a:r>
          </a:p>
          <a:p>
            <a:pPr marL="1160465" lvl="1" indent="-580233" algn="l">
              <a:lnSpc>
                <a:spcPct val="150000"/>
              </a:lnSpc>
              <a:buFont typeface="+mj-lt"/>
              <a:buAutoNum type="arabicPeriod"/>
            </a:pPr>
            <a:endParaRPr lang="en-US" sz="2538" dirty="0">
              <a:solidFill>
                <a:schemeClr val="tx1"/>
              </a:solidFill>
              <a:latin typeface="Cera GR"/>
              <a:cs typeface="Cera GR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A7FD2C-CFDC-7B42-BE3B-29FDAF172216}"/>
              </a:ext>
            </a:extLst>
          </p:cNvPr>
          <p:cNvSpPr txBox="1"/>
          <p:nvPr/>
        </p:nvSpPr>
        <p:spPr>
          <a:xfrm>
            <a:off x="283624" y="342838"/>
            <a:ext cx="4288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234106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27399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83624" y="1713821"/>
            <a:ext cx="11284190" cy="4456564"/>
          </a:xfrm>
          <a:prstGeom prst="rect">
            <a:avLst/>
          </a:prstGeom>
        </p:spPr>
        <p:txBody>
          <a:bodyPr vert="horz" lIns="116046" tIns="58023" rIns="116046" bIns="58023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60465" lvl="1" indent="-580233" algn="l">
              <a:lnSpc>
                <a:spcPct val="150000"/>
              </a:lnSpc>
              <a:buFont typeface="+mj-lt"/>
              <a:buAutoNum type="arabicPeriod"/>
            </a:pPr>
            <a:endParaRPr lang="en-US" sz="2538" dirty="0">
              <a:solidFill>
                <a:schemeClr val="tx1"/>
              </a:solidFill>
              <a:latin typeface="Cera GR"/>
              <a:cs typeface="Cera GR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A7FD2C-CFDC-7B42-BE3B-29FDAF172216}"/>
              </a:ext>
            </a:extLst>
          </p:cNvPr>
          <p:cNvSpPr txBox="1"/>
          <p:nvPr/>
        </p:nvSpPr>
        <p:spPr>
          <a:xfrm>
            <a:off x="283624" y="342838"/>
            <a:ext cx="4288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2E511C-AEC0-964A-898C-C1ABE8D13384}"/>
              </a:ext>
            </a:extLst>
          </p:cNvPr>
          <p:cNvSpPr txBox="1"/>
          <p:nvPr/>
        </p:nvSpPr>
        <p:spPr>
          <a:xfrm>
            <a:off x="756104" y="1963614"/>
            <a:ext cx="1038701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3200" b="1" dirty="0">
                <a:solidFill>
                  <a:srgbClr val="ED783D"/>
                </a:solidFill>
              </a:rPr>
              <a:t>WHEN: </a:t>
            </a:r>
            <a:r>
              <a:rPr lang="en-US" sz="3200" b="1" dirty="0"/>
              <a:t>Oct. 25 </a:t>
            </a:r>
            <a:r>
              <a:rPr lang="en-US" sz="3200" dirty="0"/>
              <a:t>(Thursday)  </a:t>
            </a:r>
            <a:r>
              <a:rPr lang="en-US" sz="3200" b="1" dirty="0"/>
              <a:t>1:30 p.m. – 4 p.m.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US" sz="3200" b="1" dirty="0">
                <a:solidFill>
                  <a:srgbClr val="ED783D"/>
                </a:solidFill>
              </a:rPr>
              <a:t>WHERE: </a:t>
            </a:r>
            <a:r>
              <a:rPr lang="en-US" sz="3200" b="1" dirty="0"/>
              <a:t>Shaw Conference Centre </a:t>
            </a:r>
            <a:r>
              <a:rPr lang="en-US" sz="3200" dirty="0"/>
              <a:t>(Salon 4)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3200" b="1" dirty="0">
                <a:solidFill>
                  <a:srgbClr val="ED783D"/>
                </a:solidFill>
              </a:rPr>
              <a:t>COST: </a:t>
            </a:r>
            <a:r>
              <a:rPr lang="en-US" sz="3200" b="1" dirty="0"/>
              <a:t>FREE </a:t>
            </a:r>
            <a:r>
              <a:rPr lang="en-US" sz="3200" dirty="0"/>
              <a:t>(with advance online registration</a:t>
            </a:r>
            <a:r>
              <a:rPr lang="en-US" sz="3200" i="1" dirty="0"/>
              <a:t>)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i="1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3200" b="1" dirty="0">
                <a:solidFill>
                  <a:srgbClr val="ED783D"/>
                </a:solidFill>
              </a:rPr>
              <a:t>CREDITS</a:t>
            </a:r>
            <a:r>
              <a:rPr lang="en-US" sz="3200" dirty="0"/>
              <a:t>: </a:t>
            </a:r>
            <a:r>
              <a:rPr lang="en-US" sz="3200" b="1" dirty="0"/>
              <a:t>Alberta Insurance Council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3200" b="1" dirty="0">
                <a:solidFill>
                  <a:srgbClr val="ED783D"/>
                </a:solidFill>
              </a:rPr>
              <a:t>REGISTER</a:t>
            </a:r>
            <a:r>
              <a:rPr lang="en-US" sz="3200" dirty="0">
                <a:solidFill>
                  <a:srgbClr val="ED783D"/>
                </a:solidFill>
              </a:rPr>
              <a:t>: </a:t>
            </a:r>
            <a:r>
              <a:rPr lang="en-US" sz="3200" b="1" dirty="0" err="1"/>
              <a:t>WesternMedical.ca</a:t>
            </a:r>
            <a:r>
              <a:rPr lang="en-US" sz="3200" b="1" dirty="0"/>
              <a:t> </a:t>
            </a:r>
            <a:r>
              <a:rPr lang="en-US" sz="3200" dirty="0"/>
              <a:t>(top of home page)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E186C1-6127-524B-B324-1E3DBDB65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3605" y="274218"/>
            <a:ext cx="4672012" cy="145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0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MAanimation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" y="99392"/>
            <a:ext cx="11933344" cy="6858000"/>
          </a:xfrm>
          <a:prstGeom prst="rect">
            <a:avLst/>
          </a:prstGeom>
        </p:spPr>
      </p:pic>
      <p:pic>
        <p:nvPicPr>
          <p:cNvPr id="5" name="Picture 2" descr="http://westernmedical.ca/Portals/_default/Skins/WesternMedical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649" y="6093297"/>
            <a:ext cx="2347838" cy="5697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77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3624" y="278591"/>
            <a:ext cx="11603575" cy="1470025"/>
          </a:xfrm>
        </p:spPr>
        <p:txBody>
          <a:bodyPr>
            <a:normAutofit/>
          </a:bodyPr>
          <a:lstStyle/>
          <a:p>
            <a:r>
              <a:rPr lang="en-US" sz="4569" b="1" dirty="0">
                <a:solidFill>
                  <a:srgbClr val="F06B00"/>
                </a:solidFill>
                <a:latin typeface="Cera GR Black"/>
              </a:rPr>
              <a:t>PURPOSES </a:t>
            </a:r>
            <a:r>
              <a:rPr lang="en-US" sz="4569" dirty="0">
                <a:latin typeface="Cera GR Black"/>
              </a:rPr>
              <a:t>of Medical Assessments #1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27399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561228" y="1880287"/>
            <a:ext cx="6711855" cy="4437687"/>
          </a:xfrm>
          <a:prstGeom prst="rect">
            <a:avLst/>
          </a:prstGeom>
        </p:spPr>
        <p:txBody>
          <a:bodyPr vert="horz" lIns="116046" tIns="58023" rIns="116046" bIns="58023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5174" indent="-435174" algn="l">
              <a:lnSpc>
                <a:spcPct val="120000"/>
              </a:lnSpc>
              <a:buFont typeface="Wingdings" charset="2"/>
              <a:buChar char="q"/>
            </a:pPr>
            <a:r>
              <a:rPr lang="en-US" sz="2919" b="1" dirty="0">
                <a:solidFill>
                  <a:schemeClr val="tx1"/>
                </a:solidFill>
                <a:cs typeface="Cera GR"/>
              </a:rPr>
              <a:t>Rule </a:t>
            </a:r>
            <a:r>
              <a:rPr lang="en-US" sz="2919" b="1" i="1" u="sng" dirty="0">
                <a:solidFill>
                  <a:srgbClr val="F06B00"/>
                </a:solidFill>
                <a:cs typeface="Cera GR"/>
              </a:rPr>
              <a:t>OUT</a:t>
            </a:r>
            <a:r>
              <a:rPr lang="en-US" sz="2919" b="1" i="1" dirty="0">
                <a:solidFill>
                  <a:schemeClr val="tx1"/>
                </a:solidFill>
                <a:cs typeface="Cera GR"/>
              </a:rPr>
              <a:t> </a:t>
            </a:r>
            <a:r>
              <a:rPr lang="en-US" sz="2919" b="1" dirty="0">
                <a:solidFill>
                  <a:schemeClr val="tx1"/>
                </a:solidFill>
                <a:cs typeface="Cera GR"/>
              </a:rPr>
              <a:t>disease</a:t>
            </a:r>
          </a:p>
          <a:p>
            <a:pPr marL="1015407" lvl="1" indent="-435174" algn="l">
              <a:lnSpc>
                <a:spcPct val="120000"/>
              </a:lnSpc>
              <a:buFont typeface="Wingdings" charset="2"/>
              <a:buChar char="§"/>
            </a:pPr>
            <a:r>
              <a:rPr lang="en-US" sz="2665" dirty="0">
                <a:solidFill>
                  <a:schemeClr val="tx1"/>
                </a:solidFill>
                <a:cs typeface="Cera GR"/>
              </a:rPr>
              <a:t>Impossibility of proving an absence</a:t>
            </a:r>
          </a:p>
          <a:p>
            <a:pPr marL="1015407" lvl="1" indent="-435174" algn="l">
              <a:lnSpc>
                <a:spcPct val="120000"/>
              </a:lnSpc>
              <a:buFont typeface="Wingdings" charset="2"/>
              <a:buChar char="§"/>
            </a:pPr>
            <a:r>
              <a:rPr lang="en-US" sz="2665" dirty="0">
                <a:solidFill>
                  <a:schemeClr val="tx1"/>
                </a:solidFill>
                <a:cs typeface="Cera GR"/>
              </a:rPr>
              <a:t>Judgment: avoid further medicalization</a:t>
            </a:r>
          </a:p>
          <a:p>
            <a:pPr marL="435174" indent="-435174" algn="l">
              <a:lnSpc>
                <a:spcPct val="120000"/>
              </a:lnSpc>
              <a:buFont typeface="Wingdings" charset="2"/>
              <a:buChar char="q"/>
            </a:pPr>
            <a:r>
              <a:rPr lang="en-US" sz="2919" b="1" dirty="0">
                <a:solidFill>
                  <a:schemeClr val="tx1"/>
                </a:solidFill>
                <a:cs typeface="Cera GR"/>
              </a:rPr>
              <a:t>Rule </a:t>
            </a:r>
            <a:r>
              <a:rPr lang="en-US" sz="2919" b="1" i="1" u="sng" dirty="0">
                <a:solidFill>
                  <a:srgbClr val="F06B00"/>
                </a:solidFill>
                <a:cs typeface="Cera GR"/>
              </a:rPr>
              <a:t>IN</a:t>
            </a:r>
            <a:r>
              <a:rPr lang="en-US" sz="2919" b="1" i="1" dirty="0">
                <a:solidFill>
                  <a:schemeClr val="tx1"/>
                </a:solidFill>
                <a:cs typeface="Cera GR"/>
              </a:rPr>
              <a:t> </a:t>
            </a:r>
            <a:r>
              <a:rPr lang="en-US" sz="2919" b="1" dirty="0">
                <a:solidFill>
                  <a:schemeClr val="tx1"/>
                </a:solidFill>
                <a:cs typeface="Cera GR"/>
              </a:rPr>
              <a:t>disease</a:t>
            </a:r>
          </a:p>
          <a:p>
            <a:pPr marL="1015407" lvl="1" indent="-435174" algn="l">
              <a:lnSpc>
                <a:spcPct val="120000"/>
              </a:lnSpc>
              <a:buFont typeface="Wingdings" charset="2"/>
              <a:buChar char="§"/>
            </a:pPr>
            <a:r>
              <a:rPr lang="en-US" sz="2665" dirty="0">
                <a:solidFill>
                  <a:schemeClr val="tx1"/>
                </a:solidFill>
                <a:cs typeface="Cera GR"/>
              </a:rPr>
              <a:t>Pre-event</a:t>
            </a:r>
          </a:p>
          <a:p>
            <a:pPr marL="1523110" lvl="2" indent="-362645" algn="l">
              <a:lnSpc>
                <a:spcPct val="120000"/>
              </a:lnSpc>
              <a:buFont typeface="Courier New"/>
              <a:buChar char="o"/>
            </a:pPr>
            <a:r>
              <a:rPr lang="en-US" sz="2665" dirty="0">
                <a:solidFill>
                  <a:schemeClr val="tx1"/>
                </a:solidFill>
                <a:cs typeface="Cera GR"/>
              </a:rPr>
              <a:t>Records: especially GPs</a:t>
            </a:r>
          </a:p>
          <a:p>
            <a:pPr marL="1523110" lvl="2" indent="-362645" algn="l">
              <a:lnSpc>
                <a:spcPct val="120000"/>
              </a:lnSpc>
              <a:buFont typeface="Courier New"/>
              <a:buChar char="o"/>
            </a:pPr>
            <a:r>
              <a:rPr lang="en-US" sz="2665" dirty="0">
                <a:solidFill>
                  <a:schemeClr val="tx1"/>
                </a:solidFill>
                <a:cs typeface="Cera GR"/>
              </a:rPr>
              <a:t>Return to pre-event condition</a:t>
            </a:r>
          </a:p>
          <a:p>
            <a:pPr marL="1015407" lvl="1" indent="-435174" algn="l">
              <a:lnSpc>
                <a:spcPct val="120000"/>
              </a:lnSpc>
              <a:buFont typeface="Wingdings" charset="2"/>
              <a:buChar char="§"/>
            </a:pPr>
            <a:r>
              <a:rPr lang="en-US" sz="2665" dirty="0">
                <a:solidFill>
                  <a:schemeClr val="tx1"/>
                </a:solidFill>
                <a:cs typeface="Cera GR"/>
              </a:rPr>
              <a:t>Post-event Injuries</a:t>
            </a:r>
          </a:p>
          <a:p>
            <a:pPr marL="435174" indent="-435174" algn="l">
              <a:lnSpc>
                <a:spcPct val="120000"/>
              </a:lnSpc>
              <a:buFont typeface="Wingdings" charset="2"/>
              <a:buChar char="q"/>
            </a:pPr>
            <a:r>
              <a:rPr lang="en-US" sz="2919" b="1" dirty="0">
                <a:solidFill>
                  <a:schemeClr val="tx1"/>
                </a:solidFill>
                <a:cs typeface="Cera GR"/>
              </a:rPr>
              <a:t> </a:t>
            </a:r>
            <a:r>
              <a:rPr lang="en-US" sz="2919" b="1" dirty="0">
                <a:solidFill>
                  <a:srgbClr val="F06B00"/>
                </a:solidFill>
                <a:cs typeface="Cera GR"/>
              </a:rPr>
              <a:t>Expediency</a:t>
            </a:r>
          </a:p>
          <a:p>
            <a:pPr marL="1015407" lvl="1" indent="-435174" algn="l">
              <a:lnSpc>
                <a:spcPct val="120000"/>
              </a:lnSpc>
              <a:buFont typeface="Wingdings" charset="2"/>
              <a:buChar char="§"/>
            </a:pPr>
            <a:r>
              <a:rPr lang="en-US" sz="2665" dirty="0">
                <a:solidFill>
                  <a:schemeClr val="tx1"/>
                </a:solidFill>
                <a:cs typeface="Cera GR"/>
              </a:rPr>
              <a:t>By-pass GP referral and public health system</a:t>
            </a:r>
          </a:p>
          <a:p>
            <a:pPr marL="435174" indent="-435174" algn="l">
              <a:lnSpc>
                <a:spcPct val="120000"/>
              </a:lnSpc>
              <a:buFont typeface="Arial"/>
              <a:buChar char="•"/>
            </a:pPr>
            <a:endParaRPr lang="en-US" sz="3046" b="1" dirty="0">
              <a:solidFill>
                <a:schemeClr val="tx1"/>
              </a:solidFill>
              <a:latin typeface="Cera GR"/>
              <a:cs typeface="Cera G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6D52E3-7712-AE40-A300-4811E6202675}"/>
              </a:ext>
            </a:extLst>
          </p:cNvPr>
          <p:cNvSpPr/>
          <p:nvPr/>
        </p:nvSpPr>
        <p:spPr>
          <a:xfrm>
            <a:off x="271464" y="345437"/>
            <a:ext cx="2992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23178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3625" y="310961"/>
            <a:ext cx="11517850" cy="1470025"/>
          </a:xfrm>
        </p:spPr>
        <p:txBody>
          <a:bodyPr>
            <a:normAutofit/>
          </a:bodyPr>
          <a:lstStyle/>
          <a:p>
            <a:r>
              <a:rPr lang="en-US" sz="4569" b="1" dirty="0">
                <a:solidFill>
                  <a:srgbClr val="F06B00"/>
                </a:solidFill>
                <a:latin typeface="Cera GR Black"/>
              </a:rPr>
              <a:t>PURPOSES </a:t>
            </a:r>
            <a:r>
              <a:rPr lang="en-US" sz="4569" dirty="0">
                <a:latin typeface="Cera GR Black"/>
              </a:rPr>
              <a:t>of Medical Assessments #2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316862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873518" y="1977082"/>
            <a:ext cx="9638640" cy="4212042"/>
          </a:xfrm>
          <a:prstGeom prst="rect">
            <a:avLst/>
          </a:prstGeom>
        </p:spPr>
        <p:txBody>
          <a:bodyPr vert="horz" lIns="116046" tIns="58023" rIns="116046" bIns="58023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5174" indent="-435174" algn="l">
              <a:lnSpc>
                <a:spcPct val="120000"/>
              </a:lnSpc>
              <a:buFont typeface="Wingdings" charset="2"/>
              <a:buChar char="q"/>
            </a:pPr>
            <a:r>
              <a:rPr lang="en-US" sz="3046" dirty="0">
                <a:solidFill>
                  <a:schemeClr val="tx1"/>
                </a:solidFill>
                <a:cs typeface="Cera GR"/>
              </a:rPr>
              <a:t>Diagnosis</a:t>
            </a:r>
          </a:p>
          <a:p>
            <a:pPr marL="435174" indent="-435174" algn="l">
              <a:lnSpc>
                <a:spcPct val="120000"/>
              </a:lnSpc>
              <a:buFont typeface="Wingdings" charset="2"/>
              <a:buChar char="q"/>
            </a:pPr>
            <a:r>
              <a:rPr lang="en-US" sz="3046" dirty="0">
                <a:solidFill>
                  <a:schemeClr val="tx1"/>
                </a:solidFill>
                <a:cs typeface="Cera GR"/>
              </a:rPr>
              <a:t>Causation</a:t>
            </a:r>
          </a:p>
          <a:p>
            <a:pPr marL="435174" indent="-435174" algn="l">
              <a:lnSpc>
                <a:spcPct val="120000"/>
              </a:lnSpc>
              <a:buFont typeface="Wingdings" charset="2"/>
              <a:buChar char="q"/>
            </a:pPr>
            <a:r>
              <a:rPr lang="en-US" sz="3046" dirty="0">
                <a:solidFill>
                  <a:schemeClr val="tx1"/>
                </a:solidFill>
                <a:cs typeface="Cera GR"/>
              </a:rPr>
              <a:t>Impairment / Disability</a:t>
            </a:r>
          </a:p>
          <a:p>
            <a:pPr marL="435174" indent="-435174" algn="l">
              <a:lnSpc>
                <a:spcPct val="120000"/>
              </a:lnSpc>
              <a:buFont typeface="Wingdings" charset="2"/>
              <a:buChar char="q"/>
            </a:pPr>
            <a:r>
              <a:rPr lang="en-US" sz="3046" dirty="0">
                <a:solidFill>
                  <a:schemeClr val="tx1"/>
                </a:solidFill>
                <a:cs typeface="Cera GR"/>
              </a:rPr>
              <a:t>Prognosis for safe RTW</a:t>
            </a:r>
          </a:p>
          <a:p>
            <a:pPr marL="435174" indent="-435174" algn="l">
              <a:lnSpc>
                <a:spcPct val="120000"/>
              </a:lnSpc>
              <a:buFont typeface="Wingdings" charset="2"/>
              <a:buChar char="q"/>
            </a:pPr>
            <a:r>
              <a:rPr lang="en-US" sz="3046" dirty="0">
                <a:solidFill>
                  <a:schemeClr val="tx1"/>
                </a:solidFill>
                <a:cs typeface="Cera GR"/>
              </a:rPr>
              <a:t>Investigation / Treatment Recommendations</a:t>
            </a:r>
          </a:p>
          <a:p>
            <a:pPr marL="435174" indent="-435174" algn="l">
              <a:lnSpc>
                <a:spcPct val="120000"/>
              </a:lnSpc>
              <a:buFont typeface="Wingdings" charset="2"/>
              <a:buChar char="q"/>
            </a:pPr>
            <a:r>
              <a:rPr lang="en-US" sz="3046" dirty="0">
                <a:solidFill>
                  <a:schemeClr val="tx1"/>
                </a:solidFill>
                <a:cs typeface="Cera GR"/>
              </a:rPr>
              <a:t>Barriers</a:t>
            </a:r>
          </a:p>
          <a:p>
            <a:pPr marL="435174" indent="-435174" algn="l">
              <a:lnSpc>
                <a:spcPct val="120000"/>
              </a:lnSpc>
              <a:buFont typeface="Wingdings" charset="2"/>
              <a:buChar char="q"/>
            </a:pPr>
            <a:r>
              <a:rPr lang="en-US" sz="3046" dirty="0">
                <a:solidFill>
                  <a:schemeClr val="tx1"/>
                </a:solidFill>
                <a:cs typeface="Cera GR"/>
              </a:rPr>
              <a:t>Credibility / Malingering</a:t>
            </a:r>
            <a:endParaRPr lang="en-US" sz="1523" dirty="0">
              <a:solidFill>
                <a:schemeClr val="tx1"/>
              </a:solidFill>
              <a:cs typeface="Cera GR"/>
            </a:endParaRPr>
          </a:p>
          <a:p>
            <a:pPr marL="435174" indent="-435174" algn="l">
              <a:lnSpc>
                <a:spcPct val="120000"/>
              </a:lnSpc>
              <a:buFont typeface="Arial"/>
              <a:buChar char="•"/>
            </a:pPr>
            <a:endParaRPr lang="en-US" sz="3046" b="1" dirty="0">
              <a:solidFill>
                <a:schemeClr val="tx1"/>
              </a:solidFill>
              <a:latin typeface="Cera GR"/>
              <a:cs typeface="Cera G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34562A-06E9-BA4D-9D9C-6B432A5B87CE}"/>
              </a:ext>
            </a:extLst>
          </p:cNvPr>
          <p:cNvSpPr/>
          <p:nvPr/>
        </p:nvSpPr>
        <p:spPr>
          <a:xfrm>
            <a:off x="283623" y="382400"/>
            <a:ext cx="35740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1258536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071" y="907334"/>
            <a:ext cx="10287278" cy="593924"/>
          </a:xfrm>
        </p:spPr>
        <p:txBody>
          <a:bodyPr>
            <a:noAutofit/>
          </a:bodyPr>
          <a:lstStyle/>
          <a:p>
            <a:r>
              <a:rPr lang="en-US" sz="4569" b="1" dirty="0">
                <a:solidFill>
                  <a:srgbClr val="F06B00"/>
                </a:solidFill>
                <a:latin typeface="Cera GR Black"/>
              </a:rPr>
              <a:t>WHEN </a:t>
            </a:r>
            <a:r>
              <a:rPr lang="en-US" sz="4569" dirty="0">
                <a:latin typeface="Cera GR Black"/>
              </a:rPr>
              <a:t>to use an IME </a:t>
            </a:r>
            <a:r>
              <a:rPr lang="en-US" sz="2400" dirty="0">
                <a:latin typeface="Cera GR Black"/>
              </a:rPr>
              <a:t>(see handout)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937813" y="1901581"/>
            <a:ext cx="9771779" cy="4956420"/>
          </a:xfrm>
          <a:prstGeom prst="rect">
            <a:avLst/>
          </a:prstGeom>
        </p:spPr>
        <p:txBody>
          <a:bodyPr vert="horz" lIns="116046" tIns="58023" rIns="116046" bIns="58023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0233" indent="-580233" algn="l">
              <a:lnSpc>
                <a:spcPct val="150000"/>
              </a:lnSpc>
              <a:buFont typeface="Wingdings" charset="2"/>
              <a:buChar char="q"/>
            </a:pPr>
            <a:r>
              <a:rPr lang="en-US" sz="3046" dirty="0">
                <a:solidFill>
                  <a:schemeClr val="tx1"/>
                </a:solidFill>
              </a:rPr>
              <a:t>Off work for 90 days</a:t>
            </a:r>
          </a:p>
          <a:p>
            <a:pPr marL="580233" indent="-580233" algn="l">
              <a:lnSpc>
                <a:spcPct val="150000"/>
              </a:lnSpc>
              <a:buFont typeface="Wingdings" charset="2"/>
              <a:buChar char="q"/>
            </a:pPr>
            <a:r>
              <a:rPr lang="en-US" sz="3046" dirty="0">
                <a:solidFill>
                  <a:schemeClr val="tx1"/>
                </a:solidFill>
              </a:rPr>
              <a:t>Causation in doubt</a:t>
            </a:r>
          </a:p>
          <a:p>
            <a:pPr marL="580233" indent="-580233" algn="l">
              <a:lnSpc>
                <a:spcPct val="150000"/>
              </a:lnSpc>
              <a:buFont typeface="Wingdings" charset="2"/>
              <a:buChar char="q"/>
            </a:pPr>
            <a:r>
              <a:rPr lang="en-US" sz="3046" dirty="0">
                <a:solidFill>
                  <a:schemeClr val="tx1"/>
                </a:solidFill>
              </a:rPr>
              <a:t>Malingering</a:t>
            </a:r>
          </a:p>
          <a:p>
            <a:pPr marL="580233" indent="-580233" algn="l">
              <a:lnSpc>
                <a:spcPct val="150000"/>
              </a:lnSpc>
              <a:buFont typeface="Wingdings" charset="2"/>
              <a:buChar char="q"/>
            </a:pPr>
            <a:r>
              <a:rPr lang="en-US" sz="3046" dirty="0">
                <a:solidFill>
                  <a:schemeClr val="tx1"/>
                </a:solidFill>
              </a:rPr>
              <a:t>Disputed rehab plan | Avoidance of ‘medicalization’</a:t>
            </a:r>
          </a:p>
          <a:p>
            <a:pPr marL="580233" indent="-580233" algn="l">
              <a:lnSpc>
                <a:spcPct val="150000"/>
              </a:lnSpc>
              <a:buFont typeface="Wingdings" charset="2"/>
              <a:buChar char="q"/>
            </a:pPr>
            <a:r>
              <a:rPr lang="en-US" sz="3046" dirty="0">
                <a:solidFill>
                  <a:schemeClr val="tx1"/>
                </a:solidFill>
              </a:rPr>
              <a:t>Cost-effective fast-track to a specialist</a:t>
            </a:r>
          </a:p>
          <a:p>
            <a:pPr marL="435174" indent="-435174" algn="l">
              <a:lnSpc>
                <a:spcPct val="120000"/>
              </a:lnSpc>
              <a:buFont typeface="Arial"/>
              <a:buChar char="•"/>
            </a:pPr>
            <a:endParaRPr lang="en-US" sz="3046" b="1" dirty="0">
              <a:solidFill>
                <a:schemeClr val="tx1"/>
              </a:solidFill>
              <a:latin typeface="Cera GR"/>
              <a:cs typeface="Cera GR"/>
            </a:endParaRPr>
          </a:p>
          <a:p>
            <a:pPr marL="435174" indent="-435174" algn="l">
              <a:lnSpc>
                <a:spcPct val="120000"/>
              </a:lnSpc>
              <a:buFont typeface="Arial"/>
              <a:buChar char="•"/>
            </a:pPr>
            <a:endParaRPr lang="en-US" sz="3046" b="1" dirty="0">
              <a:solidFill>
                <a:schemeClr val="tx1"/>
              </a:solidFill>
              <a:latin typeface="Cera GR"/>
              <a:cs typeface="Cera G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45FD7-302E-F246-96F8-E4AB29FBAFEC}"/>
              </a:ext>
            </a:extLst>
          </p:cNvPr>
          <p:cNvSpPr/>
          <p:nvPr/>
        </p:nvSpPr>
        <p:spPr>
          <a:xfrm>
            <a:off x="283624" y="69071"/>
            <a:ext cx="2980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161379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27399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581315"/>
            <a:ext cx="11715612" cy="86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BE71FD-6BDD-6D4B-BB59-8EEE4BB95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7" y="101540"/>
            <a:ext cx="12344399" cy="67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34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2643" y="273998"/>
            <a:ext cx="10346837" cy="1470025"/>
          </a:xfrm>
        </p:spPr>
        <p:txBody>
          <a:bodyPr>
            <a:normAutofit/>
          </a:bodyPr>
          <a:lstStyle/>
          <a:p>
            <a:r>
              <a:rPr lang="en-US" sz="6092" b="1" dirty="0">
                <a:solidFill>
                  <a:srgbClr val="F06B00"/>
                </a:solidFill>
                <a:latin typeface="Cera GR Black"/>
              </a:rPr>
              <a:t>How to Use </a:t>
            </a:r>
            <a:r>
              <a:rPr lang="en-US" sz="6092" b="1" dirty="0">
                <a:latin typeface="Cera GR Black"/>
              </a:rPr>
              <a:t>an IME Report</a:t>
            </a:r>
            <a:endParaRPr lang="en-US" sz="6092" dirty="0">
              <a:latin typeface="Cera GR Black"/>
            </a:endParaRP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27399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615446"/>
            <a:ext cx="11715612" cy="8601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022522" y="1744022"/>
            <a:ext cx="10976714" cy="4790895"/>
          </a:xfrm>
          <a:prstGeom prst="rect">
            <a:avLst/>
          </a:prstGeom>
        </p:spPr>
        <p:txBody>
          <a:bodyPr vert="horz" lIns="116046" tIns="58023" rIns="116046" bIns="58023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7" b="1" dirty="0">
                <a:solidFill>
                  <a:srgbClr val="F57B00"/>
                </a:solidFill>
                <a:cs typeface="Cera GR"/>
              </a:rPr>
              <a:t>Option #1</a:t>
            </a:r>
          </a:p>
          <a:p>
            <a:pPr marL="457200" indent="-457200" algn="l">
              <a:buFont typeface="Wingdings" pitchFamily="2" charset="2"/>
              <a:buChar char="q"/>
            </a:pPr>
            <a:r>
              <a:rPr lang="en-US" sz="2600" dirty="0">
                <a:solidFill>
                  <a:schemeClr val="tx1"/>
                </a:solidFill>
              </a:rPr>
              <a:t>Actionable items: approval/denial</a:t>
            </a:r>
          </a:p>
          <a:p>
            <a:pPr marL="457200" indent="-457200" algn="l">
              <a:buFont typeface="Wingdings" pitchFamily="2" charset="2"/>
              <a:buChar char="q"/>
            </a:pPr>
            <a:r>
              <a:rPr lang="en-US" sz="2600" dirty="0">
                <a:solidFill>
                  <a:schemeClr val="tx1"/>
                </a:solidFill>
              </a:rPr>
              <a:t>Send report to GP:</a:t>
            </a:r>
          </a:p>
          <a:p>
            <a:pPr marL="914400" lvl="1" indent="-457200" algn="l">
              <a:buFont typeface="Wingdings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</a:rPr>
              <a:t>Further investigation</a:t>
            </a:r>
          </a:p>
          <a:p>
            <a:pPr marL="914400" lvl="1" indent="-457200" algn="l">
              <a:buFont typeface="Wingdings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</a:rPr>
              <a:t>Therapy implementation</a:t>
            </a:r>
          </a:p>
          <a:p>
            <a:pPr marL="914400" lvl="1" indent="-457200" algn="l">
              <a:buFont typeface="Wingdings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</a:rPr>
              <a:t>Response to limitation/restrictions Qs </a:t>
            </a:r>
            <a:endParaRPr lang="en-US" sz="2600" b="1" dirty="0">
              <a:solidFill>
                <a:schemeClr val="tx1"/>
              </a:solidFill>
              <a:cs typeface="Cera GR"/>
            </a:endParaRPr>
          </a:p>
          <a:p>
            <a:pPr algn="l"/>
            <a:r>
              <a:rPr lang="en-US" sz="3807" b="1" dirty="0">
                <a:solidFill>
                  <a:srgbClr val="F57B00"/>
                </a:solidFill>
                <a:cs typeface="Cera GR"/>
              </a:rPr>
              <a:t>Option #2</a:t>
            </a:r>
          </a:p>
          <a:p>
            <a:pPr marL="457200" indent="-457200" algn="l">
              <a:buFont typeface="Wingdings" pitchFamily="2" charset="2"/>
              <a:buChar char="q"/>
            </a:pPr>
            <a:r>
              <a:rPr lang="en-US" sz="2600" dirty="0">
                <a:solidFill>
                  <a:schemeClr val="tx1"/>
                </a:solidFill>
              </a:rPr>
              <a:t>Navigate the labyrinth with an outside consultant (not a case manager) to a coordinate interaction with: </a:t>
            </a:r>
          </a:p>
          <a:p>
            <a:pPr marL="1028700" lvl="1" indent="-571500" algn="l">
              <a:buFont typeface="Wingdings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</a:rPr>
              <a:t>insurance adjuster, lawyer, therapists, GP/specialist, referral/investigation, WCB, union, work supervisor, etc.</a:t>
            </a:r>
          </a:p>
          <a:p>
            <a:pPr marL="1028700" lvl="1" indent="-571500" algn="l">
              <a:buFont typeface="Wingdings" pitchFamily="2" charset="2"/>
              <a:buChar char="§"/>
            </a:pPr>
            <a:endParaRPr lang="en-US" sz="3600" dirty="0"/>
          </a:p>
          <a:p>
            <a:pPr marL="571500" indent="-571500" algn="l">
              <a:buFont typeface="Wingdings" pitchFamily="2" charset="2"/>
              <a:buChar char="§"/>
            </a:pPr>
            <a:endParaRPr lang="en-US" sz="3807" b="1" dirty="0">
              <a:solidFill>
                <a:srgbClr val="F57B00"/>
              </a:solidFill>
              <a:latin typeface="Cera GR"/>
              <a:cs typeface="Cera GR"/>
            </a:endParaRPr>
          </a:p>
          <a:p>
            <a:pPr algn="l"/>
            <a:endParaRPr lang="en-US" sz="1142" i="1" dirty="0">
              <a:solidFill>
                <a:schemeClr val="tx1"/>
              </a:solidFill>
              <a:latin typeface="Cera GR"/>
              <a:cs typeface="Cera GR"/>
            </a:endParaRPr>
          </a:p>
          <a:p>
            <a:pPr marL="580233" indent="-580233" algn="l">
              <a:buFont typeface="+mj-lt"/>
              <a:buAutoNum type="arabicPeriod"/>
            </a:pPr>
            <a:endParaRPr lang="en-US" sz="3046" dirty="0">
              <a:solidFill>
                <a:schemeClr val="tx1"/>
              </a:solidFill>
              <a:latin typeface="Cera GR"/>
              <a:cs typeface="Cera G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FF2C4E-AD26-F847-AFB1-A90B8C13754A}"/>
              </a:ext>
            </a:extLst>
          </p:cNvPr>
          <p:cNvSpPr/>
          <p:nvPr/>
        </p:nvSpPr>
        <p:spPr>
          <a:xfrm>
            <a:off x="283624" y="331150"/>
            <a:ext cx="2980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336059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4080" y="700482"/>
            <a:ext cx="10346837" cy="1243847"/>
          </a:xfrm>
        </p:spPr>
        <p:txBody>
          <a:bodyPr>
            <a:normAutofit/>
          </a:bodyPr>
          <a:lstStyle/>
          <a:p>
            <a:r>
              <a:rPr lang="en-US" sz="6092" b="1" dirty="0">
                <a:solidFill>
                  <a:srgbClr val="F06B00"/>
                </a:solidFill>
                <a:latin typeface="Cera GR Black"/>
              </a:rPr>
              <a:t>Document Review </a:t>
            </a:r>
            <a:r>
              <a:rPr lang="en-US" sz="6092" dirty="0">
                <a:latin typeface="Cera GR Black"/>
              </a:rPr>
              <a:t>Basics</a:t>
            </a:r>
          </a:p>
        </p:txBody>
      </p:sp>
      <p:pic>
        <p:nvPicPr>
          <p:cNvPr id="6" name="Picture 5" descr="WMA_PPT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273998"/>
            <a:ext cx="11715612" cy="507012"/>
          </a:xfrm>
          <a:prstGeom prst="rect">
            <a:avLst/>
          </a:prstGeom>
        </p:spPr>
      </p:pic>
      <p:pic>
        <p:nvPicPr>
          <p:cNvPr id="7" name="Picture 6" descr="WMA_PPT_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4" y="6615446"/>
            <a:ext cx="11715612" cy="8601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354015" y="2127738"/>
            <a:ext cx="11256465" cy="3922448"/>
          </a:xfrm>
          <a:prstGeom prst="rect">
            <a:avLst/>
          </a:prstGeom>
        </p:spPr>
        <p:txBody>
          <a:bodyPr vert="horz" lIns="116046" tIns="58023" rIns="116046" bIns="58023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500" b="1" dirty="0">
                <a:solidFill>
                  <a:srgbClr val="F57B00"/>
                </a:solidFill>
                <a:cs typeface="Cera GR"/>
              </a:rPr>
              <a:t>Limited # of questions for file management, </a:t>
            </a:r>
          </a:p>
          <a:p>
            <a:pPr algn="l"/>
            <a:r>
              <a:rPr lang="en-US" sz="3500" b="1" dirty="0">
                <a:solidFill>
                  <a:srgbClr val="F57B00"/>
                </a:solidFill>
                <a:cs typeface="Cera GR"/>
              </a:rPr>
              <a:t>typically a mix of:</a:t>
            </a:r>
          </a:p>
          <a:p>
            <a:pPr algn="l"/>
            <a:endParaRPr lang="en-US" sz="1142" i="1" dirty="0">
              <a:solidFill>
                <a:schemeClr val="tx1"/>
              </a:solidFill>
              <a:cs typeface="Cera GR"/>
            </a:endParaRPr>
          </a:p>
          <a:p>
            <a:pPr marL="1740698" lvl="2" indent="-580233" algn="l">
              <a:buFont typeface="Wingdings" charset="2"/>
              <a:buChar char="q"/>
            </a:pPr>
            <a:r>
              <a:rPr lang="en-US" sz="3046" dirty="0">
                <a:solidFill>
                  <a:schemeClr val="tx1"/>
                </a:solidFill>
                <a:cs typeface="Cera GR"/>
              </a:rPr>
              <a:t>Probable Diagnosis</a:t>
            </a:r>
          </a:p>
          <a:p>
            <a:pPr marL="1740698" lvl="2" indent="-580233" algn="l">
              <a:buFont typeface="Wingdings" charset="2"/>
              <a:buChar char="q"/>
            </a:pPr>
            <a:r>
              <a:rPr lang="en-US" sz="3046" dirty="0">
                <a:solidFill>
                  <a:schemeClr val="tx1"/>
                </a:solidFill>
                <a:cs typeface="Cera GR"/>
              </a:rPr>
              <a:t>Causation </a:t>
            </a:r>
          </a:p>
          <a:p>
            <a:pPr marL="1740698" lvl="2" indent="-580233" algn="l">
              <a:buFont typeface="Wingdings" charset="2"/>
              <a:buChar char="q"/>
            </a:pPr>
            <a:r>
              <a:rPr lang="en-US" sz="3046" dirty="0">
                <a:solidFill>
                  <a:schemeClr val="tx1"/>
                </a:solidFill>
                <a:cs typeface="Cera GR"/>
              </a:rPr>
              <a:t>Plausibility of Mechanism of Injury </a:t>
            </a:r>
          </a:p>
          <a:p>
            <a:pPr marL="1740698" lvl="2" indent="-580233" algn="l">
              <a:buFont typeface="Wingdings" charset="2"/>
              <a:buChar char="q"/>
            </a:pPr>
            <a:r>
              <a:rPr lang="en-US" sz="3046" dirty="0">
                <a:solidFill>
                  <a:schemeClr val="tx1"/>
                </a:solidFill>
                <a:cs typeface="Cera GR"/>
              </a:rPr>
              <a:t>Treatment Options</a:t>
            </a:r>
          </a:p>
          <a:p>
            <a:pPr marL="1740698" lvl="2" indent="-580233" algn="l">
              <a:buFont typeface="Wingdings" charset="2"/>
              <a:buChar char="q"/>
            </a:pPr>
            <a:r>
              <a:rPr lang="en-US" sz="3046" dirty="0">
                <a:solidFill>
                  <a:schemeClr val="tx1"/>
                </a:solidFill>
                <a:cs typeface="Cera GR"/>
              </a:rPr>
              <a:t>Prognosis</a:t>
            </a:r>
          </a:p>
          <a:p>
            <a:pPr marL="1740698" lvl="2" indent="-580233" algn="l">
              <a:buFont typeface="Wingdings" charset="2"/>
              <a:buChar char="q"/>
            </a:pPr>
            <a:r>
              <a:rPr lang="en-US" sz="3046" dirty="0">
                <a:solidFill>
                  <a:schemeClr val="tx1"/>
                </a:solidFill>
                <a:cs typeface="Cera GR"/>
              </a:rPr>
              <a:t>Barriers to Recovery</a:t>
            </a:r>
          </a:p>
          <a:p>
            <a:pPr marL="580233" indent="-580233" algn="l">
              <a:buFont typeface="+mj-lt"/>
              <a:buAutoNum type="arabicPeriod"/>
            </a:pPr>
            <a:endParaRPr lang="en-US" sz="3046" dirty="0">
              <a:solidFill>
                <a:schemeClr val="tx1"/>
              </a:solidFill>
              <a:latin typeface="Cera GR"/>
              <a:cs typeface="Cera G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FF2C4E-AD26-F847-AFB1-A90B8C13754A}"/>
              </a:ext>
            </a:extLst>
          </p:cNvPr>
          <p:cNvSpPr/>
          <p:nvPr/>
        </p:nvSpPr>
        <p:spPr>
          <a:xfrm>
            <a:off x="283624" y="331150"/>
            <a:ext cx="2980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j-lt"/>
                <a:cs typeface="Calibri Light" panose="020F0302020204030204" pitchFamily="34" charset="0"/>
              </a:rPr>
              <a:t>Evidenced-based Clarity ™</a:t>
            </a:r>
          </a:p>
        </p:txBody>
      </p:sp>
    </p:spTree>
    <p:extLst>
      <p:ext uri="{BB962C8B-B14F-4D97-AF65-F5344CB8AC3E}">
        <p14:creationId xmlns:p14="http://schemas.microsoft.com/office/powerpoint/2010/main" val="2574574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1575</Words>
  <Application>Microsoft Macintosh PowerPoint</Application>
  <PresentationFormat>Widescreen</PresentationFormat>
  <Paragraphs>353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Calibri Light</vt:lpstr>
      <vt:lpstr>Cera GR</vt:lpstr>
      <vt:lpstr>Cera GR Black</vt:lpstr>
      <vt:lpstr>Courier New</vt:lpstr>
      <vt:lpstr>Wingdings</vt:lpstr>
      <vt:lpstr>Office Theme</vt:lpstr>
      <vt:lpstr>PowerPoint Presentation</vt:lpstr>
      <vt:lpstr>Document Reviews &amp; Other Good Stuff!</vt:lpstr>
      <vt:lpstr>“More important than the quest for certainty is the quest for clarity.”  François Gautier</vt:lpstr>
      <vt:lpstr>PURPOSES of Medical Assessments #1</vt:lpstr>
      <vt:lpstr>PURPOSES of Medical Assessments #2</vt:lpstr>
      <vt:lpstr>WHEN to use an IME (see handout)</vt:lpstr>
      <vt:lpstr>PowerPoint Presentation</vt:lpstr>
      <vt:lpstr>How to Use an IME Report</vt:lpstr>
      <vt:lpstr>Document Review Basics</vt:lpstr>
      <vt:lpstr>WHY Use a Document Review?</vt:lpstr>
      <vt:lpstr>Document Review vs. IME</vt:lpstr>
      <vt:lpstr>PowerPoint Presentation</vt:lpstr>
      <vt:lpstr>PowerPoint Presentation</vt:lpstr>
      <vt:lpstr>FIVE Frequently Confused Terms</vt:lpstr>
      <vt:lpstr>PowerPoint Presentation</vt:lpstr>
      <vt:lpstr>FIVE Frequently Confused Terms</vt:lpstr>
      <vt:lpstr>PowerPoint Presentation</vt:lpstr>
      <vt:lpstr>Case Study #1 Exacerbation vs. Aggravation</vt:lpstr>
      <vt:lpstr>FIVE Frequently Confused Terms</vt:lpstr>
      <vt:lpstr>Medicalization</vt:lpstr>
      <vt:lpstr>PowerPoint Presentation</vt:lpstr>
      <vt:lpstr>Medicalization #2</vt:lpstr>
      <vt:lpstr>Evidence-based Treatments</vt:lpstr>
      <vt:lpstr>Case Study #2 Non-Evidence Based Treatment</vt:lpstr>
      <vt:lpstr>PowerPoint Presentation</vt:lpstr>
      <vt:lpstr>Case Study #3 | Marijuana</vt:lpstr>
      <vt:lpstr>Marijuana</vt:lpstr>
      <vt:lpstr>Marijuana #2</vt:lpstr>
      <vt:lpstr>PowerPoint Presentation</vt:lpstr>
      <vt:lpstr>Opioids</vt:lpstr>
      <vt:lpstr>Opioids</vt:lpstr>
      <vt:lpstr>Waddell’s Signs #1 </vt:lpstr>
      <vt:lpstr>Waddell’s Signs #2 </vt:lpstr>
      <vt:lpstr>“It is more important to know what sort of patient has a disease, than what sort of disease a patient has.”  Sir William Osler Canadian Physician, 1849-1919 </vt:lpstr>
      <vt:lpstr>Summary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Kenn Bur</dc:creator>
  <cp:lastModifiedBy>Kenn Bur</cp:lastModifiedBy>
  <cp:revision>82</cp:revision>
  <dcterms:created xsi:type="dcterms:W3CDTF">2018-09-23T16:33:58Z</dcterms:created>
  <dcterms:modified xsi:type="dcterms:W3CDTF">2018-09-26T01:57:18Z</dcterms:modified>
</cp:coreProperties>
</file>